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notesSlides/notesSlide31.xml" ContentType="application/vnd.openxmlformats-officedocument.presentationml.notesSlide+xml"/>
  <Override PartName="/ppt/tags/tag26.xml" ContentType="application/vnd.openxmlformats-officedocument.presentationml.tags+xml"/>
  <Override PartName="/ppt/notesSlides/notesSlide32.xml" ContentType="application/vnd.openxmlformats-officedocument.presentationml.notesSlide+xml"/>
  <Override PartName="/ppt/tags/tag2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8.xml" ContentType="application/vnd.openxmlformats-officedocument.presentationml.tags+xml"/>
  <Override PartName="/ppt/notesSlides/notesSlide35.xml" ContentType="application/vnd.openxmlformats-officedocument.presentationml.notesSlide+xml"/>
  <Override PartName="/ppt/tags/tag29.xml" ContentType="application/vnd.openxmlformats-officedocument.presentationml.tags+xml"/>
  <Override PartName="/ppt/notesSlides/notesSlide36.xml" ContentType="application/vnd.openxmlformats-officedocument.presentationml.notesSlide+xml"/>
  <Override PartName="/ppt/tags/tag30.xml" ContentType="application/vnd.openxmlformats-officedocument.presentationml.tags+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tags/tag32.xml" ContentType="application/vnd.openxmlformats-officedocument.presentationml.tags+xml"/>
  <Override PartName="/ppt/notesSlides/notesSlide39.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tags/tag3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5.xml" ContentType="application/vnd.openxmlformats-officedocument.presentationml.tags+xml"/>
  <Override PartName="/ppt/notesSlides/notesSlide43.xml" ContentType="application/vnd.openxmlformats-officedocument.presentationml.notesSlide+xml"/>
  <Override PartName="/ppt/tags/tag36.xml" ContentType="application/vnd.openxmlformats-officedocument.presentationml.tags+xml"/>
  <Override PartName="/ppt/notesSlides/notesSlide44.xml" ContentType="application/vnd.openxmlformats-officedocument.presentationml.notesSlide+xml"/>
  <Override PartName="/ppt/tags/tag37.xml" ContentType="application/vnd.openxmlformats-officedocument.presentationml.tags+xml"/>
  <Override PartName="/ppt/notesSlides/notesSlide45.xml" ContentType="application/vnd.openxmlformats-officedocument.presentationml.notesSlide+xml"/>
  <Override PartName="/ppt/tags/tag38.xml" ContentType="application/vnd.openxmlformats-officedocument.presentationml.tags+xml"/>
  <Override PartName="/ppt/notesSlides/notesSlide46.xml" ContentType="application/vnd.openxmlformats-officedocument.presentationml.notesSlide+xml"/>
  <Override PartName="/ppt/tags/tag39.xml" ContentType="application/vnd.openxmlformats-officedocument.presentationml.tags+xml"/>
  <Override PartName="/ppt/notesSlides/notesSlide47.xml" ContentType="application/vnd.openxmlformats-officedocument.presentationml.notesSlide+xml"/>
  <Override PartName="/ppt/tags/tag40.xml" ContentType="application/vnd.openxmlformats-officedocument.presentationml.tags+xml"/>
  <Override PartName="/ppt/notesSlides/notesSlide48.xml" ContentType="application/vnd.openxmlformats-officedocument.presentationml.notesSlide+xml"/>
  <Override PartName="/ppt/tags/tag41.xml" ContentType="application/vnd.openxmlformats-officedocument.presentationml.tags+xml"/>
  <Override PartName="/ppt/notesSlides/notesSlide49.xml" ContentType="application/vnd.openxmlformats-officedocument.presentationml.notesSlide+xml"/>
  <Override PartName="/ppt/tags/tag42.xml" ContentType="application/vnd.openxmlformats-officedocument.presentationml.tags+xml"/>
  <Override PartName="/ppt/notesSlides/notesSlide50.xml" ContentType="application/vnd.openxmlformats-officedocument.presentationml.notesSlide+xml"/>
  <Override PartName="/ppt/tags/tag43.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44.xml" ContentType="application/vnd.openxmlformats-officedocument.presentationml.tags+xml"/>
  <Override PartName="/ppt/notesSlides/notesSlide53.xml" ContentType="application/vnd.openxmlformats-officedocument.presentationml.notesSlide+xml"/>
  <Override PartName="/ppt/tags/tag45.xml" ContentType="application/vnd.openxmlformats-officedocument.presentationml.tags+xml"/>
  <Override PartName="/ppt/notesSlides/notesSlide54.xml" ContentType="application/vnd.openxmlformats-officedocument.presentationml.notesSlide+xml"/>
  <Override PartName="/ppt/tags/tag46.xml" ContentType="application/vnd.openxmlformats-officedocument.presentationml.tags+xml"/>
  <Override PartName="/ppt/notesSlides/notesSlide55.xml" ContentType="application/vnd.openxmlformats-officedocument.presentationml.notesSlide+xml"/>
  <Override PartName="/ppt/tags/tag47.xml" ContentType="application/vnd.openxmlformats-officedocument.presentationml.tags+xml"/>
  <Override PartName="/ppt/notesSlides/notesSlide56.xml" ContentType="application/vnd.openxmlformats-officedocument.presentationml.notesSlide+xml"/>
  <Override PartName="/ppt/tags/tag48.xml" ContentType="application/vnd.openxmlformats-officedocument.presentationml.tags+xml"/>
  <Override PartName="/ppt/notesSlides/notesSlide57.xml" ContentType="application/vnd.openxmlformats-officedocument.presentationml.notesSlide+xml"/>
  <Override PartName="/ppt/tags/tag49.xml" ContentType="application/vnd.openxmlformats-officedocument.presentationml.tags+xml"/>
  <Override PartName="/ppt/notesSlides/notesSlide58.xml" ContentType="application/vnd.openxmlformats-officedocument.presentationml.notesSlide+xml"/>
  <Override PartName="/ppt/tags/tag50.xml" ContentType="application/vnd.openxmlformats-officedocument.presentationml.tags+xml"/>
  <Override PartName="/ppt/notesSlides/notesSlide59.xml" ContentType="application/vnd.openxmlformats-officedocument.presentationml.notesSlide+xml"/>
  <Override PartName="/ppt/tags/tag51.xml" ContentType="application/vnd.openxmlformats-officedocument.presentationml.tags+xml"/>
  <Override PartName="/ppt/notesSlides/notesSlide60.xml" ContentType="application/vnd.openxmlformats-officedocument.presentationml.notesSlide+xml"/>
  <Override PartName="/ppt/tags/tag5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53.xml" ContentType="application/vnd.openxmlformats-officedocument.presentationml.tags+xml"/>
  <Override PartName="/ppt/notesSlides/notesSlide63.xml" ContentType="application/vnd.openxmlformats-officedocument.presentationml.notesSlide+xml"/>
  <Override PartName="/ppt/tags/tag54.xml" ContentType="application/vnd.openxmlformats-officedocument.presentationml.tags+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483" r:id="rId3"/>
    <p:sldId id="420" r:id="rId4"/>
    <p:sldId id="503" r:id="rId5"/>
    <p:sldId id="509" r:id="rId6"/>
    <p:sldId id="506" r:id="rId7"/>
    <p:sldId id="581" r:id="rId8"/>
    <p:sldId id="582" r:id="rId9"/>
    <p:sldId id="558" r:id="rId10"/>
    <p:sldId id="522" r:id="rId11"/>
    <p:sldId id="543" r:id="rId12"/>
    <p:sldId id="544" r:id="rId13"/>
    <p:sldId id="511" r:id="rId14"/>
    <p:sldId id="512" r:id="rId15"/>
    <p:sldId id="513" r:id="rId16"/>
    <p:sldId id="549" r:id="rId17"/>
    <p:sldId id="514" r:id="rId18"/>
    <p:sldId id="550" r:id="rId19"/>
    <p:sldId id="551" r:id="rId20"/>
    <p:sldId id="547" r:id="rId21"/>
    <p:sldId id="587" r:id="rId22"/>
    <p:sldId id="545" r:id="rId23"/>
    <p:sldId id="546" r:id="rId24"/>
    <p:sldId id="516" r:id="rId25"/>
    <p:sldId id="553" r:id="rId26"/>
    <p:sldId id="556" r:id="rId27"/>
    <p:sldId id="552" r:id="rId28"/>
    <p:sldId id="525" r:id="rId29"/>
    <p:sldId id="519" r:id="rId30"/>
    <p:sldId id="523" r:id="rId31"/>
    <p:sldId id="524" r:id="rId32"/>
    <p:sldId id="541" r:id="rId33"/>
    <p:sldId id="526" r:id="rId34"/>
    <p:sldId id="557" r:id="rId35"/>
    <p:sldId id="563" r:id="rId36"/>
    <p:sldId id="528" r:id="rId37"/>
    <p:sldId id="559" r:id="rId38"/>
    <p:sldId id="564" r:id="rId39"/>
    <p:sldId id="560" r:id="rId40"/>
    <p:sldId id="565" r:id="rId41"/>
    <p:sldId id="566" r:id="rId42"/>
    <p:sldId id="583" r:id="rId43"/>
    <p:sldId id="567" r:id="rId44"/>
    <p:sldId id="568" r:id="rId45"/>
    <p:sldId id="569" r:id="rId46"/>
    <p:sldId id="570" r:id="rId47"/>
    <p:sldId id="531" r:id="rId48"/>
    <p:sldId id="542" r:id="rId49"/>
    <p:sldId id="572" r:id="rId50"/>
    <p:sldId id="571" r:id="rId51"/>
    <p:sldId id="532" r:id="rId52"/>
    <p:sldId id="584" r:id="rId53"/>
    <p:sldId id="575" r:id="rId54"/>
    <p:sldId id="576" r:id="rId55"/>
    <p:sldId id="579" r:id="rId56"/>
    <p:sldId id="585" r:id="rId57"/>
    <p:sldId id="574" r:id="rId58"/>
    <p:sldId id="538" r:id="rId59"/>
    <p:sldId id="577" r:id="rId60"/>
    <p:sldId id="578" r:id="rId61"/>
    <p:sldId id="580" r:id="rId62"/>
    <p:sldId id="586" r:id="rId63"/>
    <p:sldId id="539" r:id="rId64"/>
    <p:sldId id="573" r:id="rId65"/>
    <p:sldId id="283" r:id="rId66"/>
  </p:sldIdLst>
  <p:sldSz cx="9144000" cy="6858000" type="screen4x3"/>
  <p:notesSz cx="6858000" cy="9144000"/>
  <p:defaultTextStyle>
    <a:defPPr>
      <a:defRPr lang="zh-CN"/>
    </a:defPPr>
    <a:lvl1pPr algn="l" defTabSz="912813" rtl="0" eaLnBrk="0" fontAlgn="base" hangingPunct="0">
      <a:spcBef>
        <a:spcPct val="0"/>
      </a:spcBef>
      <a:spcAft>
        <a:spcPct val="0"/>
      </a:spcAft>
      <a:defRPr sz="1900" kern="1200">
        <a:solidFill>
          <a:schemeClr val="tx1"/>
        </a:solidFill>
        <a:latin typeface="Century Gothic"/>
        <a:ea typeface="微软雅黑" panose="020B0503020204020204" pitchFamily="34" charset="-122"/>
        <a:cs typeface="+mn-cs"/>
      </a:defRPr>
    </a:lvl1pPr>
    <a:lvl2pPr marL="455613" indent="1588" algn="l" defTabSz="912813" rtl="0" eaLnBrk="0" fontAlgn="base" hangingPunct="0">
      <a:spcBef>
        <a:spcPct val="0"/>
      </a:spcBef>
      <a:spcAft>
        <a:spcPct val="0"/>
      </a:spcAft>
      <a:defRPr sz="1900" kern="1200">
        <a:solidFill>
          <a:schemeClr val="tx1"/>
        </a:solidFill>
        <a:latin typeface="Century Gothic"/>
        <a:ea typeface="微软雅黑" panose="020B0503020204020204" pitchFamily="34" charset="-122"/>
        <a:cs typeface="+mn-cs"/>
      </a:defRPr>
    </a:lvl2pPr>
    <a:lvl3pPr marL="912813" indent="1588" algn="l" defTabSz="912813" rtl="0" eaLnBrk="0" fontAlgn="base" hangingPunct="0">
      <a:spcBef>
        <a:spcPct val="0"/>
      </a:spcBef>
      <a:spcAft>
        <a:spcPct val="0"/>
      </a:spcAft>
      <a:defRPr sz="1900" kern="1200">
        <a:solidFill>
          <a:schemeClr val="tx1"/>
        </a:solidFill>
        <a:latin typeface="Century Gothic"/>
        <a:ea typeface="微软雅黑" panose="020B0503020204020204" pitchFamily="34" charset="-122"/>
        <a:cs typeface="+mn-cs"/>
      </a:defRPr>
    </a:lvl3pPr>
    <a:lvl4pPr marL="1370013" indent="1588" algn="l" defTabSz="912813" rtl="0" eaLnBrk="0" fontAlgn="base" hangingPunct="0">
      <a:spcBef>
        <a:spcPct val="0"/>
      </a:spcBef>
      <a:spcAft>
        <a:spcPct val="0"/>
      </a:spcAft>
      <a:defRPr sz="1900" kern="1200">
        <a:solidFill>
          <a:schemeClr val="tx1"/>
        </a:solidFill>
        <a:latin typeface="Century Gothic"/>
        <a:ea typeface="微软雅黑" panose="020B0503020204020204" pitchFamily="34" charset="-122"/>
        <a:cs typeface="+mn-cs"/>
      </a:defRPr>
    </a:lvl4pPr>
    <a:lvl5pPr marL="1827213" indent="1588" algn="l" defTabSz="912813" rtl="0" eaLnBrk="0" fontAlgn="base" hangingPunct="0">
      <a:spcBef>
        <a:spcPct val="0"/>
      </a:spcBef>
      <a:spcAft>
        <a:spcPct val="0"/>
      </a:spcAft>
      <a:defRPr sz="1900" kern="1200">
        <a:solidFill>
          <a:schemeClr val="tx1"/>
        </a:solidFill>
        <a:latin typeface="Century Gothic"/>
        <a:ea typeface="微软雅黑" panose="020B0503020204020204" pitchFamily="34" charset="-122"/>
        <a:cs typeface="+mn-cs"/>
      </a:defRPr>
    </a:lvl5pPr>
    <a:lvl6pPr marL="2286000" algn="l" defTabSz="914400" rtl="0" eaLnBrk="1" latinLnBrk="0" hangingPunct="1">
      <a:defRPr sz="1900" kern="1200">
        <a:solidFill>
          <a:schemeClr val="tx1"/>
        </a:solidFill>
        <a:latin typeface="Century Gothic"/>
        <a:ea typeface="微软雅黑" panose="020B0503020204020204" pitchFamily="34" charset="-122"/>
        <a:cs typeface="+mn-cs"/>
      </a:defRPr>
    </a:lvl6pPr>
    <a:lvl7pPr marL="2743200" algn="l" defTabSz="914400" rtl="0" eaLnBrk="1" latinLnBrk="0" hangingPunct="1">
      <a:defRPr sz="1900" kern="1200">
        <a:solidFill>
          <a:schemeClr val="tx1"/>
        </a:solidFill>
        <a:latin typeface="Century Gothic"/>
        <a:ea typeface="微软雅黑" panose="020B0503020204020204" pitchFamily="34" charset="-122"/>
        <a:cs typeface="+mn-cs"/>
      </a:defRPr>
    </a:lvl7pPr>
    <a:lvl8pPr marL="3200400" algn="l" defTabSz="914400" rtl="0" eaLnBrk="1" latinLnBrk="0" hangingPunct="1">
      <a:defRPr sz="1900" kern="1200">
        <a:solidFill>
          <a:schemeClr val="tx1"/>
        </a:solidFill>
        <a:latin typeface="Century Gothic"/>
        <a:ea typeface="微软雅黑" panose="020B0503020204020204" pitchFamily="34" charset="-122"/>
        <a:cs typeface="+mn-cs"/>
      </a:defRPr>
    </a:lvl8pPr>
    <a:lvl9pPr marL="3657600" algn="l" defTabSz="914400" rtl="0" eaLnBrk="1" latinLnBrk="0" hangingPunct="1">
      <a:defRPr sz="1900" kern="1200">
        <a:solidFill>
          <a:schemeClr val="tx1"/>
        </a:solidFill>
        <a:latin typeface="Century Gothic"/>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5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鲁西西" initials="鲁西西" lastIdx="1" clrIdx="0">
    <p:extLst>
      <p:ext uri="{19B8F6BF-5375-455C-9EA6-DF929625EA0E}">
        <p15:presenceInfo xmlns:p15="http://schemas.microsoft.com/office/powerpoint/2012/main" userId="鲁西西" providerId="None"/>
      </p:ext>
    </p:extLst>
  </p:cmAuthor>
  <p:cmAuthor id="2" name="Administrator" initials="A" lastIdx="1" clrIdx="1">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9E1"/>
    <a:srgbClr val="8FC7F2"/>
    <a:srgbClr val="2E75B6"/>
    <a:srgbClr val="FFFFFF"/>
    <a:srgbClr val="4472C4"/>
    <a:srgbClr val="0C2776"/>
    <a:srgbClr val="4F7AC5"/>
    <a:srgbClr val="B3B3B3"/>
    <a:srgbClr val="AEAEAE"/>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autoAdjust="0"/>
    <p:restoredTop sz="75362" autoAdjust="0"/>
  </p:normalViewPr>
  <p:slideViewPr>
    <p:cSldViewPr snapToGrid="0">
      <p:cViewPr varScale="1">
        <p:scale>
          <a:sx n="55" d="100"/>
          <a:sy n="55" d="100"/>
        </p:scale>
        <p:origin x="42" y="42"/>
      </p:cViewPr>
      <p:guideLst>
        <p:guide orient="horz" pos="2160"/>
        <p:guide pos="285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84"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9143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914354" eaLnBrk="1" fontAlgn="auto" hangingPunct="1">
              <a:spcBef>
                <a:spcPts val="0"/>
              </a:spcBef>
              <a:spcAft>
                <a:spcPts val="0"/>
              </a:spcAft>
              <a:defRPr sz="1200">
                <a:latin typeface="+mn-lt"/>
                <a:ea typeface="+mn-ea"/>
              </a:defRPr>
            </a:lvl1pPr>
          </a:lstStyle>
          <a:p>
            <a:pPr>
              <a:defRPr/>
            </a:pPr>
            <a:fld id="{071B26D2-A153-4A0A-957B-0E6B9EC11C4A}" type="datetimeFigureOut">
              <a:rPr lang="zh-CN" altLang="en-US"/>
              <a:pPr>
                <a:defRPr/>
              </a:pPr>
              <a:t>2019/3/20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9143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914354" eaLnBrk="1" fontAlgn="auto" hangingPunct="1">
              <a:spcBef>
                <a:spcPts val="0"/>
              </a:spcBef>
              <a:spcAft>
                <a:spcPts val="0"/>
              </a:spcAft>
              <a:defRPr sz="1200">
                <a:latin typeface="+mn-lt"/>
                <a:ea typeface="+mn-ea"/>
              </a:defRPr>
            </a:lvl1pPr>
          </a:lstStyle>
          <a:p>
            <a:pPr>
              <a:defRPr/>
            </a:pPr>
            <a:fld id="{3F3041C3-FCFC-49E3-85FE-D3863D53B216}" type="slidenum">
              <a:rPr lang="zh-CN" altLang="en-US"/>
              <a:pPr>
                <a:defRPr/>
              </a:pPr>
              <a:t>‹#›</a:t>
            </a:fld>
            <a:endParaRPr lang="zh-CN" altLang="en-US"/>
          </a:p>
        </p:txBody>
      </p:sp>
    </p:spTree>
    <p:extLst>
      <p:ext uri="{BB962C8B-B14F-4D97-AF65-F5344CB8AC3E}">
        <p14:creationId xmlns:p14="http://schemas.microsoft.com/office/powerpoint/2010/main" val="2821803489"/>
      </p:ext>
    </p:extLst>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baidu.com/s?wd=%E5%9B%BD%E9%99%85%E7%85%A7%E6%98%8E%E5%A7%94%E5%91%98%E4%BC%9A&amp;tn=24004469_oem_dg&amp;rsv_dl=gh_pl_sl_csd"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a:t>
            </a:fld>
            <a:endParaRPr lang="zh-CN" altLang="en-US"/>
          </a:p>
        </p:txBody>
      </p:sp>
    </p:spTree>
    <p:extLst>
      <p:ext uri="{BB962C8B-B14F-4D97-AF65-F5344CB8AC3E}">
        <p14:creationId xmlns:p14="http://schemas.microsoft.com/office/powerpoint/2010/main" val="2261261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10</a:t>
            </a:fld>
            <a:endParaRPr lang="zh-CN" altLang="en-US"/>
          </a:p>
        </p:txBody>
      </p:sp>
    </p:spTree>
    <p:extLst>
      <p:ext uri="{BB962C8B-B14F-4D97-AF65-F5344CB8AC3E}">
        <p14:creationId xmlns:p14="http://schemas.microsoft.com/office/powerpoint/2010/main" val="2688720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11</a:t>
            </a:fld>
            <a:endParaRPr lang="zh-CN" altLang="en-US"/>
          </a:p>
        </p:txBody>
      </p:sp>
    </p:spTree>
    <p:extLst>
      <p:ext uri="{BB962C8B-B14F-4D97-AF65-F5344CB8AC3E}">
        <p14:creationId xmlns:p14="http://schemas.microsoft.com/office/powerpoint/2010/main" val="3891002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12</a:t>
            </a:fld>
            <a:endParaRPr lang="zh-CN" altLang="en-US"/>
          </a:p>
        </p:txBody>
      </p:sp>
    </p:spTree>
    <p:extLst>
      <p:ext uri="{BB962C8B-B14F-4D97-AF65-F5344CB8AC3E}">
        <p14:creationId xmlns:p14="http://schemas.microsoft.com/office/powerpoint/2010/main" val="37971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13</a:t>
            </a:fld>
            <a:endParaRPr lang="zh-CN" altLang="en-US"/>
          </a:p>
        </p:txBody>
      </p:sp>
    </p:spTree>
    <p:extLst>
      <p:ext uri="{BB962C8B-B14F-4D97-AF65-F5344CB8AC3E}">
        <p14:creationId xmlns:p14="http://schemas.microsoft.com/office/powerpoint/2010/main" val="1057427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角点是在各个方向上灰度变化剧烈的点</a:t>
            </a:r>
            <a:endParaRPr lang="en-US" altLang="zh-CN" dirty="0" smtClean="0"/>
          </a:p>
          <a:p>
            <a:r>
              <a:rPr lang="en-US" altLang="zh-CN" dirty="0" smtClean="0"/>
              <a:t>Harris</a:t>
            </a:r>
            <a:r>
              <a:rPr lang="zh-CN" altLang="en-US" dirty="0" smtClean="0"/>
              <a:t>利用了高斯权重函数和泰勒展开，近似将差值平方和转换成矩阵的形式</a:t>
            </a:r>
            <a:endParaRPr lang="en-US" altLang="zh-CN" dirty="0" smtClean="0"/>
          </a:p>
          <a:p>
            <a:r>
              <a:rPr lang="zh-CN" altLang="en-US" dirty="0" smtClean="0"/>
              <a:t>协方差矩阵，求特征值</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14</a:t>
            </a:fld>
            <a:endParaRPr lang="zh-CN" altLang="en-US"/>
          </a:p>
        </p:txBody>
      </p:sp>
    </p:spTree>
    <p:extLst>
      <p:ext uri="{BB962C8B-B14F-4D97-AF65-F5344CB8AC3E}">
        <p14:creationId xmlns:p14="http://schemas.microsoft.com/office/powerpoint/2010/main" val="1752563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于</a:t>
            </a:r>
            <a:r>
              <a:rPr lang="en-US" altLang="zh-CN" dirty="0" smtClean="0"/>
              <a:t>2006</a:t>
            </a:r>
            <a:r>
              <a:rPr lang="zh-CN" altLang="en-US" dirty="0" smtClean="0"/>
              <a:t>年在</a:t>
            </a:r>
            <a:r>
              <a:rPr lang="en-US" altLang="zh-CN" dirty="0" smtClean="0"/>
              <a:t>《Machine learning for high-speed corner detection》</a:t>
            </a:r>
            <a:r>
              <a:rPr lang="zh-CN" altLang="en-US" dirty="0" smtClean="0"/>
              <a:t>中提出了一种</a:t>
            </a:r>
            <a:r>
              <a:rPr lang="en-US" altLang="zh-CN" dirty="0" smtClean="0"/>
              <a:t>FAST</a:t>
            </a:r>
            <a:r>
              <a:rPr lang="zh-CN" altLang="en-US" dirty="0" smtClean="0"/>
              <a:t>特征点，并在</a:t>
            </a:r>
            <a:r>
              <a:rPr lang="en-US" altLang="zh-CN" dirty="0" smtClean="0"/>
              <a:t>2010</a:t>
            </a:r>
            <a:r>
              <a:rPr lang="zh-CN" altLang="en-US" dirty="0" smtClean="0"/>
              <a:t>年稍作修改后发表了</a:t>
            </a:r>
            <a:r>
              <a:rPr lang="en-US" altLang="zh-CN" dirty="0" smtClean="0"/>
              <a:t>《Features From Accelerated Segment Test》 --------------------- </a:t>
            </a:r>
            <a:r>
              <a:rPr lang="zh-CN" altLang="en-US" dirty="0" smtClean="0"/>
              <a:t>本文来自 </a:t>
            </a:r>
            <a:r>
              <a:rPr lang="en-US" altLang="zh-CN" dirty="0" err="1" smtClean="0"/>
              <a:t>hujingshuang</a:t>
            </a:r>
            <a:r>
              <a:rPr lang="en-US" altLang="zh-CN" dirty="0" smtClean="0"/>
              <a:t> </a:t>
            </a:r>
            <a:r>
              <a:rPr lang="zh-CN" altLang="en-US" dirty="0" smtClean="0"/>
              <a:t>的</a:t>
            </a:r>
            <a:r>
              <a:rPr lang="en-US" altLang="zh-CN" dirty="0" smtClean="0"/>
              <a:t>CSDN </a:t>
            </a:r>
            <a:r>
              <a:rPr lang="zh-CN" altLang="en-US" dirty="0" smtClean="0"/>
              <a:t>博客 ，</a:t>
            </a:r>
            <a:endParaRPr lang="en-US" altLang="zh-CN" dirty="0" smtClean="0"/>
          </a:p>
          <a:p>
            <a:r>
              <a:rPr lang="zh-CN" altLang="en-US" dirty="0" smtClean="0"/>
              <a:t>若某像素与其周围邻域内足够多的像素点相差较大，则该像素可能是角点</a:t>
            </a:r>
            <a:endParaRPr lang="en-US" altLang="zh-CN" dirty="0" smtClean="0"/>
          </a:p>
          <a:p>
            <a:r>
              <a:rPr lang="zh-CN" altLang="en-US" dirty="0" smtClean="0"/>
              <a:t>则计算</a:t>
            </a:r>
            <a:r>
              <a:rPr lang="en-US" altLang="zh-CN" dirty="0" smtClean="0"/>
              <a:t>p1</a:t>
            </a:r>
            <a:r>
              <a:rPr lang="zh-CN" altLang="en-US" dirty="0" smtClean="0"/>
              <a:t>到</a:t>
            </a:r>
            <a:r>
              <a:rPr lang="en-US" altLang="zh-CN" dirty="0" smtClean="0"/>
              <a:t>p16</a:t>
            </a:r>
            <a:r>
              <a:rPr lang="zh-CN" altLang="en-US" dirty="0" smtClean="0"/>
              <a:t>这</a:t>
            </a:r>
            <a:r>
              <a:rPr lang="en-US" altLang="zh-CN" dirty="0" smtClean="0"/>
              <a:t>16</a:t>
            </a:r>
            <a:r>
              <a:rPr lang="zh-CN" altLang="en-US" dirty="0" smtClean="0"/>
              <a:t>个点与中心</a:t>
            </a:r>
            <a:r>
              <a:rPr lang="en-US" altLang="zh-CN" dirty="0" smtClean="0"/>
              <a:t>p</a:t>
            </a:r>
            <a:r>
              <a:rPr lang="zh-CN" altLang="en-US" dirty="0" smtClean="0"/>
              <a:t>的像素差，若它们有至少连续</a:t>
            </a:r>
            <a:r>
              <a:rPr lang="en-US" altLang="zh-CN" dirty="0" smtClean="0"/>
              <a:t>9</a:t>
            </a:r>
            <a:r>
              <a:rPr lang="zh-CN" altLang="en-US" dirty="0" smtClean="0"/>
              <a:t>个超过阈值，则是角点</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15</a:t>
            </a:fld>
            <a:endParaRPr lang="zh-CN" altLang="en-US"/>
          </a:p>
        </p:txBody>
      </p:sp>
    </p:spTree>
    <p:extLst>
      <p:ext uri="{BB962C8B-B14F-4D97-AF65-F5344CB8AC3E}">
        <p14:creationId xmlns:p14="http://schemas.microsoft.com/office/powerpoint/2010/main" val="88201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16</a:t>
            </a:fld>
            <a:endParaRPr lang="zh-CN" altLang="en-US"/>
          </a:p>
        </p:txBody>
      </p:sp>
    </p:spTree>
    <p:extLst>
      <p:ext uri="{BB962C8B-B14F-4D97-AF65-F5344CB8AC3E}">
        <p14:creationId xmlns:p14="http://schemas.microsoft.com/office/powerpoint/2010/main" val="2171450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SIFT</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SURF</a:t>
            </a:r>
            <a:r>
              <a:rPr lang="zh-CN" altLang="en-US" sz="1200" b="0" i="0" kern="1200" dirty="0" smtClean="0">
                <a:solidFill>
                  <a:schemeClr val="tx1"/>
                </a:solidFill>
                <a:effectLst/>
                <a:latin typeface="+mn-lt"/>
                <a:ea typeface="+mn-ea"/>
                <a:cs typeface="+mn-cs"/>
              </a:rPr>
              <a:t>特征描述子将占用大量的内存空间</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可以用</a:t>
            </a:r>
            <a:r>
              <a:rPr lang="en-US" altLang="zh-CN" sz="1200" b="0" i="0" kern="1200" dirty="0" smtClean="0">
                <a:solidFill>
                  <a:schemeClr val="tx1"/>
                </a:solidFill>
                <a:effectLst/>
                <a:latin typeface="+mn-lt"/>
                <a:ea typeface="+mn-ea"/>
                <a:cs typeface="+mn-cs"/>
              </a:rPr>
              <a:t>PCA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LDA</a:t>
            </a:r>
            <a:r>
              <a:rPr lang="zh-CN" altLang="en-US" sz="1200" b="0" i="0" kern="1200" dirty="0" smtClean="0">
                <a:solidFill>
                  <a:schemeClr val="tx1"/>
                </a:solidFill>
                <a:effectLst/>
                <a:latin typeface="+mn-lt"/>
                <a:ea typeface="+mn-ea"/>
                <a:cs typeface="+mn-cs"/>
              </a:rPr>
              <a:t>等特征降维的方法来压缩特征描述子的维度</a:t>
            </a:r>
            <a:endParaRPr lang="en-US" altLang="zh-CN" sz="1200" b="0" i="0" kern="1200" dirty="0" smtClean="0">
              <a:solidFill>
                <a:schemeClr val="tx1"/>
              </a:solidFill>
              <a:effectLst/>
              <a:latin typeface="+mn-lt"/>
              <a:ea typeface="+mn-ea"/>
              <a:cs typeface="+mn-cs"/>
            </a:endParaRPr>
          </a:p>
          <a:p>
            <a:r>
              <a:rPr lang="en-US" altLang="zh-CN" dirty="0" smtClean="0"/>
              <a:t>     BRIEF</a:t>
            </a:r>
            <a:r>
              <a:rPr lang="zh-CN" altLang="en-US" dirty="0" smtClean="0"/>
              <a:t>是</a:t>
            </a:r>
            <a:r>
              <a:rPr lang="en-US" altLang="zh-CN" dirty="0" smtClean="0"/>
              <a:t>2010</a:t>
            </a:r>
            <a:r>
              <a:rPr lang="zh-CN" altLang="en-US" dirty="0" smtClean="0"/>
              <a:t>年的一篇名为</a:t>
            </a:r>
            <a:r>
              <a:rPr lang="en-US" altLang="zh-CN" dirty="0" smtClean="0"/>
              <a:t>《</a:t>
            </a:r>
            <a:r>
              <a:rPr lang="en-US" altLang="zh-CN" dirty="0" err="1" smtClean="0"/>
              <a:t>BRIEF:Binary</a:t>
            </a:r>
            <a:r>
              <a:rPr lang="en-US" altLang="zh-CN" dirty="0" smtClean="0"/>
              <a:t> Robust Independent Elementary Features》</a:t>
            </a:r>
            <a:r>
              <a:rPr lang="zh-CN" altLang="en-US" dirty="0" smtClean="0"/>
              <a:t>的文章中提出 </a:t>
            </a:r>
            <a:r>
              <a:rPr lang="en-US" altLang="zh-CN" dirty="0" smtClean="0"/>
              <a:t>--------------------- </a:t>
            </a:r>
            <a:r>
              <a:rPr lang="zh-CN" altLang="en-US" dirty="0" smtClean="0"/>
              <a:t>本文来自 </a:t>
            </a:r>
            <a:r>
              <a:rPr lang="en-US" altLang="zh-CN" dirty="0" err="1" smtClean="0"/>
              <a:t>hujingshuang</a:t>
            </a:r>
            <a:r>
              <a:rPr lang="en-US" altLang="zh-CN" dirty="0" smtClean="0"/>
              <a:t> </a:t>
            </a:r>
            <a:r>
              <a:rPr lang="zh-CN" altLang="en-US" dirty="0" smtClean="0"/>
              <a:t>的</a:t>
            </a:r>
            <a:r>
              <a:rPr lang="en-US" altLang="zh-CN" dirty="0" smtClean="0"/>
              <a:t>CSDN </a:t>
            </a:r>
            <a:r>
              <a:rPr lang="zh-CN" altLang="en-US" dirty="0" smtClean="0"/>
              <a:t>博客 ，</a:t>
            </a:r>
            <a:r>
              <a:rPr lang="en-US" altLang="zh-CN" sz="1200" b="0" i="0" kern="1200" dirty="0" smtClean="0">
                <a:solidFill>
                  <a:schemeClr val="tx1"/>
                </a:solidFill>
                <a:effectLst/>
                <a:latin typeface="+mn-lt"/>
                <a:ea typeface="+mn-ea"/>
                <a:cs typeface="+mn-cs"/>
              </a:rPr>
              <a:t>BRIEF[1]</a:t>
            </a:r>
            <a:r>
              <a:rPr lang="zh-CN" altLang="en-US" sz="1200" b="0" i="0" kern="1200" dirty="0" smtClean="0">
                <a:solidFill>
                  <a:schemeClr val="tx1"/>
                </a:solidFill>
                <a:effectLst/>
                <a:latin typeface="+mn-lt"/>
                <a:ea typeface="+mn-ea"/>
                <a:cs typeface="+mn-cs"/>
              </a:rPr>
              <a:t>应运而生，它提供了一种计算二值串的捷径，而并不需要去计算一个类似于</a:t>
            </a:r>
            <a:r>
              <a:rPr lang="en-US" altLang="zh-CN" sz="1200" b="0" i="0" kern="1200" dirty="0" smtClean="0">
                <a:solidFill>
                  <a:schemeClr val="tx1"/>
                </a:solidFill>
                <a:effectLst/>
                <a:latin typeface="+mn-lt"/>
                <a:ea typeface="+mn-ea"/>
                <a:cs typeface="+mn-cs"/>
              </a:rPr>
              <a:t>SIFT</a:t>
            </a:r>
            <a:r>
              <a:rPr lang="zh-CN" altLang="en-US" sz="1200" b="0" i="0" kern="1200" dirty="0" smtClean="0">
                <a:solidFill>
                  <a:schemeClr val="tx1"/>
                </a:solidFill>
                <a:effectLst/>
                <a:latin typeface="+mn-lt"/>
                <a:ea typeface="+mn-ea"/>
                <a:cs typeface="+mn-cs"/>
              </a:rPr>
              <a:t>的特征描述子。它需要先平滑图像，然后在特征点周围选择一个</a:t>
            </a:r>
            <a:r>
              <a:rPr lang="en-US" altLang="zh-CN" sz="1200" b="0" i="0" kern="1200" dirty="0" smtClean="0">
                <a:solidFill>
                  <a:schemeClr val="tx1"/>
                </a:solidFill>
                <a:effectLst/>
                <a:latin typeface="+mn-lt"/>
                <a:ea typeface="+mn-ea"/>
                <a:cs typeface="+mn-cs"/>
              </a:rPr>
              <a:t>Patch</a:t>
            </a:r>
          </a:p>
          <a:p>
            <a:r>
              <a:rPr lang="zh-CN" altLang="en-US" sz="1200" b="0" i="0" kern="1200" dirty="0" smtClean="0">
                <a:solidFill>
                  <a:schemeClr val="tx1"/>
                </a:solidFill>
                <a:effectLst/>
                <a:latin typeface="+mn-lt"/>
                <a:ea typeface="+mn-ea"/>
                <a:cs typeface="+mn-cs"/>
              </a:rPr>
              <a:t>然后对于每一个点对</a:t>
            </a:r>
            <a:r>
              <a:rPr lang="en-US" altLang="zh-CN" sz="1200" b="0" i="0" u="none" strike="noStrike" kern="1200" dirty="0" smtClean="0">
                <a:solidFill>
                  <a:schemeClr val="tx1"/>
                </a:solidFill>
                <a:effectLst/>
                <a:latin typeface="+mn-lt"/>
                <a:ea typeface="+mn-ea"/>
                <a:cs typeface="+mn-cs"/>
              </a:rPr>
              <a:t>(</a:t>
            </a:r>
            <a:r>
              <a:rPr lang="en-US" altLang="zh-CN" sz="1200" b="0" i="0" u="none" strike="noStrike" kern="1200" dirty="0" err="1" smtClean="0">
                <a:solidFill>
                  <a:schemeClr val="tx1"/>
                </a:solidFill>
                <a:effectLst/>
                <a:latin typeface="+mn-lt"/>
                <a:ea typeface="+mn-ea"/>
                <a:cs typeface="+mn-cs"/>
              </a:rPr>
              <a:t>p,q</a:t>
            </a:r>
            <a:r>
              <a:rPr lang="en-US" altLang="zh-CN" sz="1200" b="0" i="0" u="none" strike="noStrike" kern="1200" dirty="0" smtClean="0">
                <a:solidFill>
                  <a:schemeClr val="tx1"/>
                </a:solidFill>
                <a:effectLst/>
                <a:latin typeface="+mn-lt"/>
                <a:ea typeface="+mn-ea"/>
                <a:cs typeface="+mn-cs"/>
              </a:rPr>
              <a:t>)(</a:t>
            </a:r>
            <a:r>
              <a:rPr lang="en-US" altLang="zh-CN" sz="1200" b="0" i="0" u="none" strike="noStrike" kern="1200" dirty="0" err="1" smtClean="0">
                <a:solidFill>
                  <a:schemeClr val="tx1"/>
                </a:solidFill>
                <a:effectLst/>
                <a:latin typeface="+mn-lt"/>
                <a:ea typeface="+mn-ea"/>
                <a:cs typeface="+mn-cs"/>
              </a:rPr>
              <a:t>p,q</a:t>
            </a:r>
            <a:r>
              <a:rPr lang="en-US" altLang="zh-CN" sz="1200" b="0" i="0" u="none" strike="noStrike"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，我们来比较这两个点的亮度值，如果</a:t>
            </a:r>
            <a:r>
              <a:rPr lang="en-US" altLang="zh-CN" sz="1200" b="0" i="0" u="none" strike="noStrike" kern="1200" dirty="0" smtClean="0">
                <a:solidFill>
                  <a:schemeClr val="tx1"/>
                </a:solidFill>
                <a:effectLst/>
                <a:latin typeface="+mn-lt"/>
                <a:ea typeface="+mn-ea"/>
                <a:cs typeface="+mn-cs"/>
              </a:rPr>
              <a:t>I(p)&gt;I(q)I(p)&gt;I(q)</a:t>
            </a:r>
            <a:r>
              <a:rPr lang="zh-CN" altLang="en-US" sz="1200" b="0" i="0" kern="1200" dirty="0" smtClean="0">
                <a:solidFill>
                  <a:schemeClr val="tx1"/>
                </a:solidFill>
                <a:effectLst/>
                <a:latin typeface="+mn-lt"/>
                <a:ea typeface="+mn-ea"/>
                <a:cs typeface="+mn-cs"/>
              </a:rPr>
              <a:t>则这个点对生成了二值串中一个的值为</a:t>
            </a:r>
            <a:r>
              <a:rPr lang="en-US" altLang="zh-CN" sz="1200" b="0" i="0" kern="1200" dirty="0" smtClean="0">
                <a:solidFill>
                  <a:schemeClr val="tx1"/>
                </a:solidFill>
                <a:effectLst/>
                <a:latin typeface="+mn-lt"/>
                <a:ea typeface="+mn-ea"/>
                <a:cs typeface="+mn-cs"/>
              </a:rPr>
              <a:t>1</a:t>
            </a:r>
          </a:p>
          <a:p>
            <a:r>
              <a:rPr lang="zh-CN" altLang="en-US" sz="1200" b="0" i="0" kern="1200" dirty="0" smtClean="0">
                <a:solidFill>
                  <a:schemeClr val="tx1"/>
                </a:solidFill>
                <a:effectLst/>
                <a:latin typeface="+mn-lt"/>
                <a:ea typeface="+mn-ea"/>
                <a:cs typeface="+mn-cs"/>
              </a:rPr>
              <a:t>不具备宣传不变性，不具备尺度不变性，容易受噪声影响</a:t>
            </a:r>
            <a:endParaRPr lang="en-US" altLang="zh-CN" sz="1200" b="0" i="0" kern="1200" dirty="0" smtClean="0">
              <a:solidFill>
                <a:schemeClr val="tx1"/>
              </a:solidFill>
              <a:effectLst/>
              <a:latin typeface="+mn-lt"/>
              <a:ea typeface="+mn-ea"/>
              <a:cs typeface="+mn-cs"/>
            </a:endParaRPr>
          </a:p>
          <a:p>
            <a:r>
              <a:rPr lang="zh-CN" altLang="en-US" dirty="0" smtClean="0"/>
              <a:t>在图像块内平均采样；</a:t>
            </a:r>
          </a:p>
          <a:p>
            <a:endParaRPr lang="zh-CN" altLang="en-US" dirty="0" smtClean="0"/>
          </a:p>
          <a:p>
            <a:r>
              <a:rPr lang="en-US" altLang="zh-CN" dirty="0" smtClean="0"/>
              <a:t>2</a:t>
            </a:r>
            <a:r>
              <a:rPr lang="zh-CN" altLang="en-US" dirty="0" smtClean="0"/>
              <a:t>）和都符合的高斯分布；</a:t>
            </a:r>
          </a:p>
          <a:p>
            <a:endParaRPr lang="zh-CN" altLang="en-US" dirty="0" smtClean="0"/>
          </a:p>
          <a:p>
            <a:r>
              <a:rPr lang="en-US" altLang="zh-CN" dirty="0" smtClean="0"/>
              <a:t>3</a:t>
            </a:r>
            <a:r>
              <a:rPr lang="zh-CN" altLang="en-US" dirty="0" smtClean="0"/>
              <a:t>）符合</a:t>
            </a:r>
            <a:r>
              <a:rPr lang="en-US" altLang="zh-CN" dirty="0" smtClean="0"/>
              <a:t>1/25</a:t>
            </a:r>
            <a:r>
              <a:rPr lang="zh-CN" altLang="en-US" dirty="0" smtClean="0"/>
              <a:t>的高斯分布，而符合</a:t>
            </a:r>
            <a:r>
              <a:rPr lang="en-US" altLang="zh-CN" dirty="0" smtClean="0"/>
              <a:t>1/100</a:t>
            </a:r>
            <a:r>
              <a:rPr lang="zh-CN" altLang="en-US" dirty="0" smtClean="0"/>
              <a:t>的高斯分布；</a:t>
            </a:r>
          </a:p>
          <a:p>
            <a:endParaRPr lang="zh-CN" altLang="en-US" dirty="0" smtClean="0"/>
          </a:p>
          <a:p>
            <a:r>
              <a:rPr lang="en-US" altLang="zh-CN" dirty="0" smtClean="0"/>
              <a:t>4</a:t>
            </a:r>
            <a:r>
              <a:rPr lang="zh-CN" altLang="en-US" dirty="0" smtClean="0"/>
              <a:t>）在空间量化极坐标下的离散位置随机采样</a:t>
            </a:r>
          </a:p>
          <a:p>
            <a:endParaRPr lang="zh-CN" altLang="en-US" dirty="0" smtClean="0"/>
          </a:p>
          <a:p>
            <a:r>
              <a:rPr lang="en-US" altLang="zh-CN" dirty="0" smtClean="0"/>
              <a:t>5</a:t>
            </a:r>
            <a:r>
              <a:rPr lang="zh-CN" altLang="en-US" dirty="0" smtClean="0"/>
              <a:t>）把固定为，在周围平均采样</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17</a:t>
            </a:fld>
            <a:endParaRPr lang="zh-CN" altLang="en-US"/>
          </a:p>
        </p:txBody>
      </p:sp>
    </p:spTree>
    <p:extLst>
      <p:ext uri="{BB962C8B-B14F-4D97-AF65-F5344CB8AC3E}">
        <p14:creationId xmlns:p14="http://schemas.microsoft.com/office/powerpoint/2010/main" val="387626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18</a:t>
            </a:fld>
            <a:endParaRPr lang="zh-CN" altLang="en-US"/>
          </a:p>
        </p:txBody>
      </p:sp>
    </p:spTree>
    <p:extLst>
      <p:ext uri="{BB962C8B-B14F-4D97-AF65-F5344CB8AC3E}">
        <p14:creationId xmlns:p14="http://schemas.microsoft.com/office/powerpoint/2010/main" val="38867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19</a:t>
            </a:fld>
            <a:endParaRPr lang="zh-CN" altLang="en-US"/>
          </a:p>
        </p:txBody>
      </p:sp>
    </p:spTree>
    <p:extLst>
      <p:ext uri="{BB962C8B-B14F-4D97-AF65-F5344CB8AC3E}">
        <p14:creationId xmlns:p14="http://schemas.microsoft.com/office/powerpoint/2010/main" val="345626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a:t>
            </a:fld>
            <a:endParaRPr lang="zh-CN" altLang="en-US"/>
          </a:p>
        </p:txBody>
      </p:sp>
    </p:spTree>
    <p:extLst>
      <p:ext uri="{BB962C8B-B14F-4D97-AF65-F5344CB8AC3E}">
        <p14:creationId xmlns:p14="http://schemas.microsoft.com/office/powerpoint/2010/main" val="991051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20</a:t>
            </a:fld>
            <a:endParaRPr lang="zh-CN" altLang="en-US"/>
          </a:p>
        </p:txBody>
      </p:sp>
    </p:spTree>
    <p:extLst>
      <p:ext uri="{BB962C8B-B14F-4D97-AF65-F5344CB8AC3E}">
        <p14:creationId xmlns:p14="http://schemas.microsoft.com/office/powerpoint/2010/main" val="4158039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21</a:t>
            </a:fld>
            <a:endParaRPr lang="zh-CN" altLang="en-US"/>
          </a:p>
        </p:txBody>
      </p:sp>
    </p:spTree>
    <p:extLst>
      <p:ext uri="{BB962C8B-B14F-4D97-AF65-F5344CB8AC3E}">
        <p14:creationId xmlns:p14="http://schemas.microsoft.com/office/powerpoint/2010/main" val="2314558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22</a:t>
            </a:fld>
            <a:endParaRPr lang="zh-CN" altLang="en-US"/>
          </a:p>
        </p:txBody>
      </p:sp>
    </p:spTree>
    <p:extLst>
      <p:ext uri="{BB962C8B-B14F-4D97-AF65-F5344CB8AC3E}">
        <p14:creationId xmlns:p14="http://schemas.microsoft.com/office/powerpoint/2010/main" val="2901269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23</a:t>
            </a:fld>
            <a:endParaRPr lang="zh-CN" altLang="en-US"/>
          </a:p>
        </p:txBody>
      </p:sp>
    </p:spTree>
    <p:extLst>
      <p:ext uri="{BB962C8B-B14F-4D97-AF65-F5344CB8AC3E}">
        <p14:creationId xmlns:p14="http://schemas.microsoft.com/office/powerpoint/2010/main" val="3160462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要说到什么是非线性扩散处理，也称为各向异性扩散，也就需要搞懂各向异性扩散中最基础的算法，也就是</a:t>
            </a:r>
            <a:r>
              <a:rPr lang="en-US" altLang="zh-CN" dirty="0" err="1" smtClean="0"/>
              <a:t>Perona</a:t>
            </a:r>
            <a:r>
              <a:rPr lang="en-US" altLang="zh-CN" dirty="0" smtClean="0"/>
              <a:t>-Malik</a:t>
            </a:r>
            <a:r>
              <a:rPr lang="zh-CN" altLang="en-US" dirty="0" smtClean="0"/>
              <a:t>方程。</a:t>
            </a:r>
            <a:endParaRPr lang="en-US" altLang="zh-CN" dirty="0" smtClean="0"/>
          </a:p>
          <a:p>
            <a:r>
              <a:rPr lang="zh-CN" altLang="en-US" dirty="0" smtClean="0"/>
              <a:t>各向同性扩散方程在图像边缘和法线方向是同等扩散的，且扩散系数是常数</a:t>
            </a:r>
            <a:r>
              <a:rPr lang="en-US" altLang="zh-CN" dirty="0" smtClean="0"/>
              <a:t>1</a:t>
            </a:r>
            <a:r>
              <a:rPr lang="zh-CN" altLang="en-US" dirty="0" smtClean="0"/>
              <a:t>，不能保护图像边缘，不能保留原图细微结构。</a:t>
            </a:r>
            <a:endParaRPr lang="en-US" altLang="zh-CN" dirty="0" smtClean="0"/>
          </a:p>
          <a:p>
            <a:r>
              <a:rPr lang="zh-CN" altLang="en-US" dirty="0" smtClean="0"/>
              <a:t>各向异性根据每一步迭代出来的梯度决定扩散系数，能很好地确定图像边缘</a:t>
            </a:r>
            <a:endParaRPr lang="en-US" altLang="zh-CN" dirty="0" smtClean="0"/>
          </a:p>
          <a:p>
            <a:r>
              <a:rPr lang="en-US" altLang="zh-CN" dirty="0" smtClean="0"/>
              <a:t>PM</a:t>
            </a:r>
            <a:r>
              <a:rPr lang="zh-CN" altLang="en-US" dirty="0" smtClean="0"/>
              <a:t>模型对噪声的去除不利；不能保证解的存在性和唯一性，在数学上是病态问题。</a:t>
            </a:r>
            <a:endParaRPr lang="en-US" altLang="zh-CN" dirty="0" smtClean="0"/>
          </a:p>
          <a:p>
            <a:r>
              <a:rPr lang="en-US" altLang="zh-CN" dirty="0" smtClean="0"/>
              <a:t>KAZE</a:t>
            </a:r>
            <a:r>
              <a:rPr lang="zh-CN" altLang="en-US" dirty="0" smtClean="0"/>
              <a:t>特征的尺度空间构造与</a:t>
            </a:r>
            <a:r>
              <a:rPr lang="en-US" altLang="zh-CN" dirty="0" smtClean="0"/>
              <a:t>SIFT</a:t>
            </a:r>
            <a:r>
              <a:rPr lang="zh-CN" altLang="en-US" dirty="0" smtClean="0"/>
              <a:t>类似。尺度级别按对数递增，共有</a:t>
            </a:r>
            <a:r>
              <a:rPr lang="en-US" altLang="zh-CN" dirty="0" smtClean="0"/>
              <a:t>O</a:t>
            </a:r>
            <a:r>
              <a:rPr lang="zh-CN" altLang="en-US" dirty="0" smtClean="0"/>
              <a:t>组</a:t>
            </a:r>
            <a:r>
              <a:rPr lang="en-US" altLang="zh-CN" dirty="0" smtClean="0"/>
              <a:t>octaves</a:t>
            </a:r>
            <a:r>
              <a:rPr lang="zh-CN" altLang="en-US" dirty="0" smtClean="0"/>
              <a:t>，每个</a:t>
            </a:r>
            <a:r>
              <a:rPr lang="en-US" altLang="zh-CN" dirty="0" smtClean="0"/>
              <a:t>octave</a:t>
            </a:r>
            <a:r>
              <a:rPr lang="zh-CN" altLang="en-US" dirty="0" smtClean="0"/>
              <a:t>有</a:t>
            </a:r>
            <a:r>
              <a:rPr lang="en-US" altLang="zh-CN" dirty="0" smtClean="0"/>
              <a:t>S</a:t>
            </a:r>
            <a:r>
              <a:rPr lang="zh-CN" altLang="en-US" dirty="0" smtClean="0"/>
              <a:t>个</a:t>
            </a:r>
            <a:r>
              <a:rPr lang="en-US" altLang="zh-CN" dirty="0" smtClean="0"/>
              <a:t>sub-level</a:t>
            </a:r>
            <a:r>
              <a:rPr lang="zh-CN" altLang="en-US" dirty="0" smtClean="0"/>
              <a:t>。与</a:t>
            </a:r>
            <a:r>
              <a:rPr lang="en-US" altLang="zh-CN" dirty="0" smtClean="0"/>
              <a:t>SIFT</a:t>
            </a:r>
            <a:r>
              <a:rPr lang="zh-CN" altLang="en-US" dirty="0" smtClean="0"/>
              <a:t>中每个新</a:t>
            </a:r>
            <a:r>
              <a:rPr lang="en-US" altLang="zh-CN" dirty="0" smtClean="0"/>
              <a:t>octave</a:t>
            </a:r>
            <a:r>
              <a:rPr lang="zh-CN" altLang="en-US" dirty="0" smtClean="0"/>
              <a:t>逐层进行降采样不同的是，</a:t>
            </a:r>
            <a:r>
              <a:rPr lang="en-US" altLang="zh-CN" dirty="0" smtClean="0"/>
              <a:t>KAZE</a:t>
            </a:r>
            <a:r>
              <a:rPr lang="zh-CN" altLang="en-US" dirty="0" smtClean="0"/>
              <a:t>的各个层级均采用与原始图像相同的分辨率。</a:t>
            </a:r>
            <a:endParaRPr lang="en-US" altLang="zh-CN" dirty="0" smtClean="0"/>
          </a:p>
          <a:p>
            <a:r>
              <a:rPr lang="zh-CN" altLang="en-US" dirty="0" smtClean="0"/>
              <a:t>非线性扩散滤波模型是以时间为单位的，因此我们需要将像素为单位的尺度参数</a:t>
            </a:r>
            <a:r>
              <a:rPr lang="en-US" altLang="zh-CN" dirty="0" err="1" smtClean="0"/>
              <a:t>σi</a:t>
            </a:r>
            <a:r>
              <a:rPr lang="zh-CN" altLang="en-US" dirty="0" smtClean="0"/>
              <a:t>转换至时间单位。在高斯尺度空间下，使用标准差为</a:t>
            </a:r>
            <a:r>
              <a:rPr lang="en-US" altLang="zh-CN" dirty="0" smtClean="0"/>
              <a:t>σ</a:t>
            </a:r>
            <a:r>
              <a:rPr lang="zh-CN" altLang="en-US" dirty="0" smtClean="0"/>
              <a:t>的高斯核对图像进行卷积，相当于对图像进行持续时间为</a:t>
            </a:r>
            <a:r>
              <a:rPr lang="en-US" altLang="zh-CN" dirty="0" smtClean="0"/>
              <a:t>t=σ2/2</a:t>
            </a:r>
            <a:r>
              <a:rPr lang="zh-CN" altLang="en-US" dirty="0" smtClean="0"/>
              <a:t>的滤波。</a:t>
            </a:r>
            <a:endParaRPr lang="en-US" altLang="zh-CN" dirty="0" smtClean="0"/>
          </a:p>
          <a:p>
            <a:r>
              <a:rPr lang="zh-CN" altLang="en-US" dirty="0" smtClean="0"/>
              <a:t>相当于，依据什么判断是等效的</a:t>
            </a:r>
            <a:endParaRPr lang="en-US" altLang="zh-CN" dirty="0" smtClean="0"/>
          </a:p>
          <a:p>
            <a:r>
              <a:rPr lang="zh-CN" altLang="en-US" dirty="0" smtClean="0"/>
              <a:t>边缘保留多少由对比度因子</a:t>
            </a:r>
            <a:r>
              <a:rPr lang="en-US" altLang="zh-CN" dirty="0" smtClean="0"/>
              <a:t>k</a:t>
            </a:r>
            <a:r>
              <a:rPr lang="zh-CN" altLang="en-US" dirty="0" smtClean="0"/>
              <a:t>控制，控制扩散级别。</a:t>
            </a:r>
            <a:endParaRPr lang="en-US" altLang="zh-CN" dirty="0" smtClean="0"/>
          </a:p>
          <a:p>
            <a:r>
              <a:rPr lang="en-US" altLang="zh-CN" dirty="0" smtClean="0"/>
              <a:t>G1,g2,g3</a:t>
            </a:r>
            <a:r>
              <a:rPr lang="zh-CN" altLang="en-US" dirty="0" smtClean="0"/>
              <a:t>代表三种不同的传导函数，函数</a:t>
            </a:r>
            <a:r>
              <a:rPr lang="en-US" altLang="zh-CN" dirty="0" smtClean="0"/>
              <a:t>g1</a:t>
            </a:r>
            <a:r>
              <a:rPr lang="zh-CN" altLang="en-US" dirty="0" smtClean="0"/>
              <a:t>优先保留高对比度的边缘，</a:t>
            </a:r>
            <a:r>
              <a:rPr lang="en-US" altLang="zh-CN" dirty="0" smtClean="0"/>
              <a:t>g2</a:t>
            </a:r>
            <a:r>
              <a:rPr lang="zh-CN" altLang="en-US" dirty="0" smtClean="0"/>
              <a:t>优先保留宽度较大的区域，</a:t>
            </a:r>
            <a:r>
              <a:rPr lang="en-US" altLang="zh-CN" dirty="0" smtClean="0"/>
              <a:t>g3</a:t>
            </a:r>
            <a:r>
              <a:rPr lang="zh-CN" altLang="en-US" dirty="0" smtClean="0"/>
              <a:t>能够有效平滑区域内部而保留边界信息（</a:t>
            </a:r>
            <a:r>
              <a:rPr lang="en-US" altLang="zh-CN" dirty="0" smtClean="0"/>
              <a:t>KAZE</a:t>
            </a:r>
            <a:r>
              <a:rPr lang="zh-CN" altLang="en-US" dirty="0" smtClean="0"/>
              <a:t>代码中默认采用函数</a:t>
            </a:r>
            <a:r>
              <a:rPr lang="en-US" altLang="zh-CN" dirty="0" smtClean="0"/>
              <a:t>g2</a:t>
            </a:r>
            <a:r>
              <a:rPr lang="zh-CN" altLang="en-US" dirty="0" smtClean="0"/>
              <a:t>）。</a:t>
            </a:r>
          </a:p>
          <a:p>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24</a:t>
            </a:fld>
            <a:endParaRPr lang="zh-CN" altLang="en-US"/>
          </a:p>
        </p:txBody>
      </p:sp>
    </p:spTree>
    <p:extLst>
      <p:ext uri="{BB962C8B-B14F-4D97-AF65-F5344CB8AC3E}">
        <p14:creationId xmlns:p14="http://schemas.microsoft.com/office/powerpoint/2010/main" val="3481752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要说到什么是非线性扩散处理，也称为各向异性扩散，也就需要搞懂各向异性扩散中最基础的算法，也就是</a:t>
            </a:r>
            <a:r>
              <a:rPr lang="en-US" altLang="zh-CN" dirty="0" err="1" smtClean="0"/>
              <a:t>Perona</a:t>
            </a:r>
            <a:r>
              <a:rPr lang="en-US" altLang="zh-CN" dirty="0" smtClean="0"/>
              <a:t>-Malik</a:t>
            </a:r>
            <a:r>
              <a:rPr lang="zh-CN" altLang="en-US" dirty="0" smtClean="0"/>
              <a:t>方程。</a:t>
            </a:r>
            <a:endParaRPr lang="en-US" altLang="zh-CN" dirty="0" smtClean="0"/>
          </a:p>
          <a:p>
            <a:r>
              <a:rPr lang="zh-CN" altLang="en-US" dirty="0" smtClean="0"/>
              <a:t>各向同性扩散方程在图像边缘和法线方向是同等扩散的，且扩散系数是常数</a:t>
            </a:r>
            <a:r>
              <a:rPr lang="en-US" altLang="zh-CN" dirty="0" smtClean="0"/>
              <a:t>1</a:t>
            </a:r>
            <a:r>
              <a:rPr lang="zh-CN" altLang="en-US" dirty="0" smtClean="0"/>
              <a:t>，不能保护图像边缘，不能保留原图细微结构。</a:t>
            </a:r>
            <a:endParaRPr lang="en-US" altLang="zh-CN" dirty="0" smtClean="0"/>
          </a:p>
          <a:p>
            <a:r>
              <a:rPr lang="zh-CN" altLang="en-US" dirty="0" smtClean="0"/>
              <a:t>各向异性根据每一步迭代出来的梯度决定扩散系数，能很好地确定图像边缘</a:t>
            </a:r>
            <a:endParaRPr lang="en-US" altLang="zh-CN" dirty="0" smtClean="0"/>
          </a:p>
          <a:p>
            <a:r>
              <a:rPr lang="en-US" altLang="zh-CN" dirty="0" smtClean="0"/>
              <a:t>PM</a:t>
            </a:r>
            <a:r>
              <a:rPr lang="zh-CN" altLang="en-US" dirty="0" smtClean="0"/>
              <a:t>模型对噪声的去除不利；不能保证解的存在性和唯一性，在数学上是病态问题。</a:t>
            </a:r>
            <a:endParaRPr lang="en-US" altLang="zh-CN" dirty="0" smtClean="0"/>
          </a:p>
          <a:p>
            <a:r>
              <a:rPr lang="en-US" altLang="zh-CN" dirty="0" smtClean="0"/>
              <a:t>KAZE</a:t>
            </a:r>
            <a:r>
              <a:rPr lang="zh-CN" altLang="en-US" dirty="0" smtClean="0"/>
              <a:t>特征的尺度空间构造与</a:t>
            </a:r>
            <a:r>
              <a:rPr lang="en-US" altLang="zh-CN" dirty="0" smtClean="0"/>
              <a:t>SIFT</a:t>
            </a:r>
            <a:r>
              <a:rPr lang="zh-CN" altLang="en-US" dirty="0" smtClean="0"/>
              <a:t>类似。尺度级别按对数递增，共有</a:t>
            </a:r>
            <a:r>
              <a:rPr lang="en-US" altLang="zh-CN" dirty="0" smtClean="0"/>
              <a:t>O</a:t>
            </a:r>
            <a:r>
              <a:rPr lang="zh-CN" altLang="en-US" dirty="0" smtClean="0"/>
              <a:t>组</a:t>
            </a:r>
            <a:r>
              <a:rPr lang="en-US" altLang="zh-CN" dirty="0" smtClean="0"/>
              <a:t>octaves</a:t>
            </a:r>
            <a:r>
              <a:rPr lang="zh-CN" altLang="en-US" dirty="0" smtClean="0"/>
              <a:t>，每个</a:t>
            </a:r>
            <a:r>
              <a:rPr lang="en-US" altLang="zh-CN" dirty="0" smtClean="0"/>
              <a:t>octave</a:t>
            </a:r>
            <a:r>
              <a:rPr lang="zh-CN" altLang="en-US" dirty="0" smtClean="0"/>
              <a:t>有</a:t>
            </a:r>
            <a:r>
              <a:rPr lang="en-US" altLang="zh-CN" dirty="0" smtClean="0"/>
              <a:t>S</a:t>
            </a:r>
            <a:r>
              <a:rPr lang="zh-CN" altLang="en-US" dirty="0" smtClean="0"/>
              <a:t>个</a:t>
            </a:r>
            <a:r>
              <a:rPr lang="en-US" altLang="zh-CN" dirty="0" smtClean="0"/>
              <a:t>sub-level</a:t>
            </a:r>
            <a:r>
              <a:rPr lang="zh-CN" altLang="en-US" dirty="0" smtClean="0"/>
              <a:t>。与</a:t>
            </a:r>
            <a:r>
              <a:rPr lang="en-US" altLang="zh-CN" dirty="0" smtClean="0"/>
              <a:t>SIFT</a:t>
            </a:r>
            <a:r>
              <a:rPr lang="zh-CN" altLang="en-US" dirty="0" smtClean="0"/>
              <a:t>中每个新</a:t>
            </a:r>
            <a:r>
              <a:rPr lang="en-US" altLang="zh-CN" dirty="0" smtClean="0"/>
              <a:t>octave</a:t>
            </a:r>
            <a:r>
              <a:rPr lang="zh-CN" altLang="en-US" dirty="0" smtClean="0"/>
              <a:t>逐层进行降采样不同的是，</a:t>
            </a:r>
            <a:r>
              <a:rPr lang="en-US" altLang="zh-CN" dirty="0" smtClean="0"/>
              <a:t>KAZE</a:t>
            </a:r>
            <a:r>
              <a:rPr lang="zh-CN" altLang="en-US" dirty="0" smtClean="0"/>
              <a:t>的各个层级均采用与原始图像相同的分辨率。</a:t>
            </a:r>
            <a:endParaRPr lang="en-US" altLang="zh-CN" dirty="0" smtClean="0"/>
          </a:p>
          <a:p>
            <a:r>
              <a:rPr lang="zh-CN" altLang="en-US" dirty="0" smtClean="0"/>
              <a:t>非线性扩散滤波模型是以时间为单位的，因此我们需要将像素为单位的尺度参数</a:t>
            </a:r>
            <a:r>
              <a:rPr lang="en-US" altLang="zh-CN" dirty="0" err="1" smtClean="0"/>
              <a:t>σi</a:t>
            </a:r>
            <a:r>
              <a:rPr lang="zh-CN" altLang="en-US" dirty="0" smtClean="0"/>
              <a:t>转换至时间单位。在高斯尺度空间下，使用标准差为</a:t>
            </a:r>
            <a:r>
              <a:rPr lang="en-US" altLang="zh-CN" dirty="0" smtClean="0"/>
              <a:t>σ</a:t>
            </a:r>
            <a:r>
              <a:rPr lang="zh-CN" altLang="en-US" dirty="0" smtClean="0"/>
              <a:t>的高斯核对图像进行卷积，相当于对图像进行持续时间为</a:t>
            </a:r>
            <a:r>
              <a:rPr lang="en-US" altLang="zh-CN" dirty="0" smtClean="0"/>
              <a:t>t=σ2/2</a:t>
            </a:r>
            <a:r>
              <a:rPr lang="zh-CN" altLang="en-US" dirty="0" smtClean="0"/>
              <a:t>的滤波。</a:t>
            </a:r>
            <a:endParaRPr lang="en-US" altLang="zh-CN" dirty="0" smtClean="0"/>
          </a:p>
          <a:p>
            <a:r>
              <a:rPr lang="zh-CN" altLang="en-US" dirty="0" smtClean="0"/>
              <a:t>相当于，依据什么判断是等效的</a:t>
            </a:r>
            <a:endParaRPr lang="en-US" altLang="zh-CN" dirty="0" smtClean="0"/>
          </a:p>
          <a:p>
            <a:r>
              <a:rPr lang="zh-CN" altLang="en-US" dirty="0" smtClean="0"/>
              <a:t>边缘保留多少由对比度因子</a:t>
            </a:r>
            <a:r>
              <a:rPr lang="en-US" altLang="zh-CN" dirty="0" smtClean="0"/>
              <a:t>k</a:t>
            </a:r>
            <a:r>
              <a:rPr lang="zh-CN" altLang="en-US" dirty="0" smtClean="0"/>
              <a:t>控制，控制扩散级别。</a:t>
            </a:r>
            <a:endParaRPr lang="en-US" altLang="zh-CN" dirty="0" smtClean="0"/>
          </a:p>
          <a:p>
            <a:r>
              <a:rPr lang="en-US" altLang="zh-CN" dirty="0" smtClean="0"/>
              <a:t>G1,g2,g3</a:t>
            </a:r>
            <a:r>
              <a:rPr lang="zh-CN" altLang="en-US" dirty="0" smtClean="0"/>
              <a:t>代表三种不同的传导函数，函数</a:t>
            </a:r>
            <a:r>
              <a:rPr lang="en-US" altLang="zh-CN" dirty="0" smtClean="0"/>
              <a:t>g1</a:t>
            </a:r>
            <a:r>
              <a:rPr lang="zh-CN" altLang="en-US" dirty="0" smtClean="0"/>
              <a:t>优先保留高对比度的边缘，</a:t>
            </a:r>
            <a:r>
              <a:rPr lang="en-US" altLang="zh-CN" dirty="0" smtClean="0"/>
              <a:t>g2</a:t>
            </a:r>
            <a:r>
              <a:rPr lang="zh-CN" altLang="en-US" dirty="0" smtClean="0"/>
              <a:t>优先保留宽度较大的区域，</a:t>
            </a:r>
            <a:r>
              <a:rPr lang="en-US" altLang="zh-CN" dirty="0" smtClean="0"/>
              <a:t>g3</a:t>
            </a:r>
            <a:r>
              <a:rPr lang="zh-CN" altLang="en-US" dirty="0" smtClean="0"/>
              <a:t>能够有效平滑区域内部而保留边界信息（</a:t>
            </a:r>
            <a:r>
              <a:rPr lang="en-US" altLang="zh-CN" dirty="0" smtClean="0"/>
              <a:t>KAZE</a:t>
            </a:r>
            <a:r>
              <a:rPr lang="zh-CN" altLang="en-US" dirty="0" smtClean="0"/>
              <a:t>代码中默认采用函数</a:t>
            </a:r>
            <a:r>
              <a:rPr lang="en-US" altLang="zh-CN" dirty="0" smtClean="0"/>
              <a:t>g2</a:t>
            </a:r>
            <a:r>
              <a:rPr lang="zh-CN" altLang="en-US" dirty="0" smtClean="0"/>
              <a:t>）。</a:t>
            </a:r>
          </a:p>
          <a:p>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25</a:t>
            </a:fld>
            <a:endParaRPr lang="zh-CN" altLang="en-US"/>
          </a:p>
        </p:txBody>
      </p:sp>
    </p:spTree>
    <p:extLst>
      <p:ext uri="{BB962C8B-B14F-4D97-AF65-F5344CB8AC3E}">
        <p14:creationId xmlns:p14="http://schemas.microsoft.com/office/powerpoint/2010/main" val="4043386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要说到什么是非线性扩散处理，也称为各向异性扩散，也就需要搞懂各向异性扩散中最基础的算法，也就是</a:t>
            </a:r>
            <a:r>
              <a:rPr lang="en-US" altLang="zh-CN" dirty="0" err="1" smtClean="0"/>
              <a:t>Perona</a:t>
            </a:r>
            <a:r>
              <a:rPr lang="en-US" altLang="zh-CN" dirty="0" smtClean="0"/>
              <a:t>-Malik</a:t>
            </a:r>
            <a:r>
              <a:rPr lang="zh-CN" altLang="en-US" dirty="0" smtClean="0"/>
              <a:t>方程。</a:t>
            </a:r>
            <a:endParaRPr lang="en-US" altLang="zh-CN" dirty="0" smtClean="0"/>
          </a:p>
          <a:p>
            <a:r>
              <a:rPr lang="zh-CN" altLang="en-US" dirty="0" smtClean="0"/>
              <a:t>各向同性扩散方程在图像边缘和法线方向是同等扩散的，且扩散系数是常数</a:t>
            </a:r>
            <a:r>
              <a:rPr lang="en-US" altLang="zh-CN" dirty="0" smtClean="0"/>
              <a:t>1</a:t>
            </a:r>
            <a:r>
              <a:rPr lang="zh-CN" altLang="en-US" dirty="0" smtClean="0"/>
              <a:t>，不能保护图像边缘，不能保留原图细微结构。</a:t>
            </a:r>
            <a:endParaRPr lang="en-US" altLang="zh-CN" dirty="0" smtClean="0"/>
          </a:p>
          <a:p>
            <a:r>
              <a:rPr lang="zh-CN" altLang="en-US" dirty="0" smtClean="0"/>
              <a:t>各向异性根据每一步迭代出来的梯度决定扩散系数，能很好地确定图像边缘</a:t>
            </a:r>
            <a:endParaRPr lang="en-US" altLang="zh-CN" dirty="0" smtClean="0"/>
          </a:p>
          <a:p>
            <a:r>
              <a:rPr lang="en-US" altLang="zh-CN" dirty="0" smtClean="0"/>
              <a:t>PM</a:t>
            </a:r>
            <a:r>
              <a:rPr lang="zh-CN" altLang="en-US" dirty="0" smtClean="0"/>
              <a:t>模型对噪声的去除不利；不能保证解的存在性和唯一性，在数学上是病态问题。</a:t>
            </a:r>
            <a:endParaRPr lang="en-US" altLang="zh-CN" dirty="0" smtClean="0"/>
          </a:p>
          <a:p>
            <a:r>
              <a:rPr lang="en-US" altLang="zh-CN" dirty="0" smtClean="0"/>
              <a:t>KAZE</a:t>
            </a:r>
            <a:r>
              <a:rPr lang="zh-CN" altLang="en-US" dirty="0" smtClean="0"/>
              <a:t>特征的尺度空间构造与</a:t>
            </a:r>
            <a:r>
              <a:rPr lang="en-US" altLang="zh-CN" dirty="0" smtClean="0"/>
              <a:t>SIFT</a:t>
            </a:r>
            <a:r>
              <a:rPr lang="zh-CN" altLang="en-US" dirty="0" smtClean="0"/>
              <a:t>类似。尺度级别按对数递增，共有</a:t>
            </a:r>
            <a:r>
              <a:rPr lang="en-US" altLang="zh-CN" dirty="0" smtClean="0"/>
              <a:t>O</a:t>
            </a:r>
            <a:r>
              <a:rPr lang="zh-CN" altLang="en-US" dirty="0" smtClean="0"/>
              <a:t>组</a:t>
            </a:r>
            <a:r>
              <a:rPr lang="en-US" altLang="zh-CN" dirty="0" smtClean="0"/>
              <a:t>octaves</a:t>
            </a:r>
            <a:r>
              <a:rPr lang="zh-CN" altLang="en-US" dirty="0" smtClean="0"/>
              <a:t>，每个</a:t>
            </a:r>
            <a:r>
              <a:rPr lang="en-US" altLang="zh-CN" dirty="0" smtClean="0"/>
              <a:t>octave</a:t>
            </a:r>
            <a:r>
              <a:rPr lang="zh-CN" altLang="en-US" dirty="0" smtClean="0"/>
              <a:t>有</a:t>
            </a:r>
            <a:r>
              <a:rPr lang="en-US" altLang="zh-CN" dirty="0" smtClean="0"/>
              <a:t>S</a:t>
            </a:r>
            <a:r>
              <a:rPr lang="zh-CN" altLang="en-US" dirty="0" smtClean="0"/>
              <a:t>个</a:t>
            </a:r>
            <a:r>
              <a:rPr lang="en-US" altLang="zh-CN" dirty="0" smtClean="0"/>
              <a:t>sub-level</a:t>
            </a:r>
            <a:r>
              <a:rPr lang="zh-CN" altLang="en-US" dirty="0" smtClean="0"/>
              <a:t>。与</a:t>
            </a:r>
            <a:r>
              <a:rPr lang="en-US" altLang="zh-CN" dirty="0" smtClean="0"/>
              <a:t>SIFT</a:t>
            </a:r>
            <a:r>
              <a:rPr lang="zh-CN" altLang="en-US" dirty="0" smtClean="0"/>
              <a:t>中每个新</a:t>
            </a:r>
            <a:r>
              <a:rPr lang="en-US" altLang="zh-CN" dirty="0" smtClean="0"/>
              <a:t>octave</a:t>
            </a:r>
            <a:r>
              <a:rPr lang="zh-CN" altLang="en-US" dirty="0" smtClean="0"/>
              <a:t>逐层进行降采样不同的是，</a:t>
            </a:r>
            <a:r>
              <a:rPr lang="en-US" altLang="zh-CN" dirty="0" smtClean="0"/>
              <a:t>KAZE</a:t>
            </a:r>
            <a:r>
              <a:rPr lang="zh-CN" altLang="en-US" dirty="0" smtClean="0"/>
              <a:t>的各个层级均采用与原始图像相同的分辨率。</a:t>
            </a:r>
            <a:endParaRPr lang="en-US" altLang="zh-CN" dirty="0" smtClean="0"/>
          </a:p>
          <a:p>
            <a:r>
              <a:rPr lang="zh-CN" altLang="en-US" dirty="0" smtClean="0"/>
              <a:t>非线性扩散滤波模型是以时间为单位的，因此我们需要将像素为单位的尺度参数</a:t>
            </a:r>
            <a:r>
              <a:rPr lang="en-US" altLang="zh-CN" dirty="0" err="1" smtClean="0"/>
              <a:t>σi</a:t>
            </a:r>
            <a:r>
              <a:rPr lang="zh-CN" altLang="en-US" dirty="0" smtClean="0"/>
              <a:t>转换至时间单位。在高斯尺度空间下，使用标准差为</a:t>
            </a:r>
            <a:r>
              <a:rPr lang="en-US" altLang="zh-CN" dirty="0" smtClean="0"/>
              <a:t>σ</a:t>
            </a:r>
            <a:r>
              <a:rPr lang="zh-CN" altLang="en-US" dirty="0" smtClean="0"/>
              <a:t>的高斯核对图像进行卷积，相当于对图像进行持续时间为</a:t>
            </a:r>
            <a:r>
              <a:rPr lang="en-US" altLang="zh-CN" dirty="0" smtClean="0"/>
              <a:t>t=σ2/2</a:t>
            </a:r>
            <a:r>
              <a:rPr lang="zh-CN" altLang="en-US" dirty="0" smtClean="0"/>
              <a:t>的滤波。</a:t>
            </a:r>
            <a:endParaRPr lang="en-US" altLang="zh-CN" dirty="0" smtClean="0"/>
          </a:p>
          <a:p>
            <a:r>
              <a:rPr lang="zh-CN" altLang="en-US" dirty="0" smtClean="0"/>
              <a:t>相当于，依据什么判断是等效的</a:t>
            </a:r>
            <a:endParaRPr lang="en-US" altLang="zh-CN" dirty="0" smtClean="0"/>
          </a:p>
          <a:p>
            <a:r>
              <a:rPr lang="zh-CN" altLang="en-US" dirty="0" smtClean="0"/>
              <a:t>边缘保留多少由对比度因子</a:t>
            </a:r>
            <a:r>
              <a:rPr lang="en-US" altLang="zh-CN" dirty="0" smtClean="0"/>
              <a:t>k</a:t>
            </a:r>
            <a:r>
              <a:rPr lang="zh-CN" altLang="en-US" dirty="0" smtClean="0"/>
              <a:t>控制，控制扩散级别。</a:t>
            </a:r>
            <a:endParaRPr lang="en-US" altLang="zh-CN" dirty="0" smtClean="0"/>
          </a:p>
          <a:p>
            <a:r>
              <a:rPr lang="en-US" altLang="zh-CN" dirty="0" smtClean="0"/>
              <a:t>G1,g2,g3</a:t>
            </a:r>
            <a:r>
              <a:rPr lang="zh-CN" altLang="en-US" dirty="0" smtClean="0"/>
              <a:t>代表三种不同的传导函数，函数</a:t>
            </a:r>
            <a:r>
              <a:rPr lang="en-US" altLang="zh-CN" dirty="0" smtClean="0"/>
              <a:t>g1</a:t>
            </a:r>
            <a:r>
              <a:rPr lang="zh-CN" altLang="en-US" dirty="0" smtClean="0"/>
              <a:t>优先保留高对比度的边缘，</a:t>
            </a:r>
            <a:r>
              <a:rPr lang="en-US" altLang="zh-CN" dirty="0" smtClean="0"/>
              <a:t>g2</a:t>
            </a:r>
            <a:r>
              <a:rPr lang="zh-CN" altLang="en-US" dirty="0" smtClean="0"/>
              <a:t>优先保留宽度较大的区域，</a:t>
            </a:r>
            <a:r>
              <a:rPr lang="en-US" altLang="zh-CN" dirty="0" smtClean="0"/>
              <a:t>g3</a:t>
            </a:r>
            <a:r>
              <a:rPr lang="zh-CN" altLang="en-US" dirty="0" smtClean="0"/>
              <a:t>能够有效平滑区域内部而保留边界信息（</a:t>
            </a:r>
            <a:r>
              <a:rPr lang="en-US" altLang="zh-CN" dirty="0" smtClean="0"/>
              <a:t>KAZE</a:t>
            </a:r>
            <a:r>
              <a:rPr lang="zh-CN" altLang="en-US" dirty="0" smtClean="0"/>
              <a:t>代码中默认采用函数</a:t>
            </a:r>
            <a:r>
              <a:rPr lang="en-US" altLang="zh-CN" dirty="0" smtClean="0"/>
              <a:t>g2</a:t>
            </a:r>
            <a:r>
              <a:rPr lang="zh-CN" altLang="en-US" dirty="0" smtClean="0"/>
              <a:t>）。</a:t>
            </a:r>
          </a:p>
          <a:p>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26</a:t>
            </a:fld>
            <a:endParaRPr lang="zh-CN" altLang="en-US"/>
          </a:p>
        </p:txBody>
      </p:sp>
    </p:spTree>
    <p:extLst>
      <p:ext uri="{BB962C8B-B14F-4D97-AF65-F5344CB8AC3E}">
        <p14:creationId xmlns:p14="http://schemas.microsoft.com/office/powerpoint/2010/main" val="4160329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要说到什么是非线性扩散处理，也称为各向异性扩散，也就需要搞懂各向异性扩散中最基础的算法，也就是</a:t>
            </a:r>
            <a:r>
              <a:rPr lang="en-US" altLang="zh-CN" dirty="0" err="1" smtClean="0"/>
              <a:t>Perona</a:t>
            </a:r>
            <a:r>
              <a:rPr lang="en-US" altLang="zh-CN" dirty="0" smtClean="0"/>
              <a:t>-Malik</a:t>
            </a:r>
            <a:r>
              <a:rPr lang="zh-CN" altLang="en-US" dirty="0" smtClean="0"/>
              <a:t>方程。</a:t>
            </a:r>
            <a:endParaRPr lang="en-US" altLang="zh-CN" dirty="0" smtClean="0"/>
          </a:p>
          <a:p>
            <a:r>
              <a:rPr lang="zh-CN" altLang="en-US" dirty="0" smtClean="0"/>
              <a:t>各向同性扩散方程在图像边缘和法线方向是同等扩散的，且扩散系数是常数</a:t>
            </a:r>
            <a:r>
              <a:rPr lang="en-US" altLang="zh-CN" dirty="0" smtClean="0"/>
              <a:t>1</a:t>
            </a:r>
            <a:r>
              <a:rPr lang="zh-CN" altLang="en-US" dirty="0" smtClean="0"/>
              <a:t>，不能保护图像边缘，不能保留原图细微结构。</a:t>
            </a:r>
            <a:endParaRPr lang="en-US" altLang="zh-CN" dirty="0" smtClean="0"/>
          </a:p>
          <a:p>
            <a:r>
              <a:rPr lang="zh-CN" altLang="en-US" dirty="0" smtClean="0"/>
              <a:t>各向异性根据每一步迭代出来的梯度决定扩散系数，能很好地确定图像边缘</a:t>
            </a:r>
            <a:endParaRPr lang="en-US" altLang="zh-CN" dirty="0" smtClean="0"/>
          </a:p>
          <a:p>
            <a:r>
              <a:rPr lang="en-US" altLang="zh-CN" dirty="0" smtClean="0"/>
              <a:t>PM</a:t>
            </a:r>
            <a:r>
              <a:rPr lang="zh-CN" altLang="en-US" dirty="0" smtClean="0"/>
              <a:t>模型对噪声的去除不利；不能保证解的存在性和唯一性，在数学上是病态问题。</a:t>
            </a:r>
            <a:endParaRPr lang="en-US" altLang="zh-CN" dirty="0" smtClean="0"/>
          </a:p>
          <a:p>
            <a:r>
              <a:rPr lang="en-US" altLang="zh-CN" dirty="0" smtClean="0"/>
              <a:t>KAZE</a:t>
            </a:r>
            <a:r>
              <a:rPr lang="zh-CN" altLang="en-US" dirty="0" smtClean="0"/>
              <a:t>特征的尺度空间构造与</a:t>
            </a:r>
            <a:r>
              <a:rPr lang="en-US" altLang="zh-CN" dirty="0" smtClean="0"/>
              <a:t>SIFT</a:t>
            </a:r>
            <a:r>
              <a:rPr lang="zh-CN" altLang="en-US" dirty="0" smtClean="0"/>
              <a:t>类似。尺度级别按对数递增，共有</a:t>
            </a:r>
            <a:r>
              <a:rPr lang="en-US" altLang="zh-CN" dirty="0" smtClean="0"/>
              <a:t>O</a:t>
            </a:r>
            <a:r>
              <a:rPr lang="zh-CN" altLang="en-US" dirty="0" smtClean="0"/>
              <a:t>组</a:t>
            </a:r>
            <a:r>
              <a:rPr lang="en-US" altLang="zh-CN" dirty="0" smtClean="0"/>
              <a:t>octaves</a:t>
            </a:r>
            <a:r>
              <a:rPr lang="zh-CN" altLang="en-US" dirty="0" smtClean="0"/>
              <a:t>，每个</a:t>
            </a:r>
            <a:r>
              <a:rPr lang="en-US" altLang="zh-CN" dirty="0" smtClean="0"/>
              <a:t>octave</a:t>
            </a:r>
            <a:r>
              <a:rPr lang="zh-CN" altLang="en-US" dirty="0" smtClean="0"/>
              <a:t>有</a:t>
            </a:r>
            <a:r>
              <a:rPr lang="en-US" altLang="zh-CN" dirty="0" smtClean="0"/>
              <a:t>S</a:t>
            </a:r>
            <a:r>
              <a:rPr lang="zh-CN" altLang="en-US" dirty="0" smtClean="0"/>
              <a:t>个</a:t>
            </a:r>
            <a:r>
              <a:rPr lang="en-US" altLang="zh-CN" dirty="0" smtClean="0"/>
              <a:t>sub-level</a:t>
            </a:r>
            <a:r>
              <a:rPr lang="zh-CN" altLang="en-US" dirty="0" smtClean="0"/>
              <a:t>。与</a:t>
            </a:r>
            <a:r>
              <a:rPr lang="en-US" altLang="zh-CN" dirty="0" smtClean="0"/>
              <a:t>SIFT</a:t>
            </a:r>
            <a:r>
              <a:rPr lang="zh-CN" altLang="en-US" dirty="0" smtClean="0"/>
              <a:t>中每个新</a:t>
            </a:r>
            <a:r>
              <a:rPr lang="en-US" altLang="zh-CN" dirty="0" smtClean="0"/>
              <a:t>octave</a:t>
            </a:r>
            <a:r>
              <a:rPr lang="zh-CN" altLang="en-US" dirty="0" smtClean="0"/>
              <a:t>逐层进行降采样不同的是，</a:t>
            </a:r>
            <a:r>
              <a:rPr lang="en-US" altLang="zh-CN" dirty="0" smtClean="0"/>
              <a:t>KAZE</a:t>
            </a:r>
            <a:r>
              <a:rPr lang="zh-CN" altLang="en-US" dirty="0" smtClean="0"/>
              <a:t>的各个层级均采用与原始图像相同的分辨率。</a:t>
            </a:r>
            <a:endParaRPr lang="en-US" altLang="zh-CN" dirty="0" smtClean="0"/>
          </a:p>
          <a:p>
            <a:r>
              <a:rPr lang="zh-CN" altLang="en-US" dirty="0" smtClean="0"/>
              <a:t>非线性扩散滤波模型是以时间为单位的，因此我们需要将像素为单位的尺度参数</a:t>
            </a:r>
            <a:r>
              <a:rPr lang="en-US" altLang="zh-CN" dirty="0" err="1" smtClean="0"/>
              <a:t>σi</a:t>
            </a:r>
            <a:r>
              <a:rPr lang="zh-CN" altLang="en-US" dirty="0" smtClean="0"/>
              <a:t>转换至时间单位。在高斯尺度空间下，使用标准差为</a:t>
            </a:r>
            <a:r>
              <a:rPr lang="en-US" altLang="zh-CN" dirty="0" smtClean="0"/>
              <a:t>σ</a:t>
            </a:r>
            <a:r>
              <a:rPr lang="zh-CN" altLang="en-US" dirty="0" smtClean="0"/>
              <a:t>的高斯核对图像进行卷积，相当于对图像进行持续时间为</a:t>
            </a:r>
            <a:r>
              <a:rPr lang="en-US" altLang="zh-CN" dirty="0" smtClean="0"/>
              <a:t>t=σ2/2</a:t>
            </a:r>
            <a:r>
              <a:rPr lang="zh-CN" altLang="en-US" dirty="0" smtClean="0"/>
              <a:t>的滤波。</a:t>
            </a:r>
            <a:endParaRPr lang="en-US" altLang="zh-CN" dirty="0" smtClean="0"/>
          </a:p>
          <a:p>
            <a:r>
              <a:rPr lang="zh-CN" altLang="en-US" dirty="0" smtClean="0"/>
              <a:t>相当于，依据什么判断是等效的</a:t>
            </a:r>
            <a:endParaRPr lang="en-US" altLang="zh-CN" dirty="0" smtClean="0"/>
          </a:p>
          <a:p>
            <a:r>
              <a:rPr lang="zh-CN" altLang="en-US" dirty="0" smtClean="0"/>
              <a:t>边缘保留多少由对比度因子</a:t>
            </a:r>
            <a:r>
              <a:rPr lang="en-US" altLang="zh-CN" dirty="0" smtClean="0"/>
              <a:t>k</a:t>
            </a:r>
            <a:r>
              <a:rPr lang="zh-CN" altLang="en-US" dirty="0" smtClean="0"/>
              <a:t>控制，控制扩散级别。</a:t>
            </a:r>
            <a:endParaRPr lang="en-US" altLang="zh-CN" dirty="0" smtClean="0"/>
          </a:p>
          <a:p>
            <a:r>
              <a:rPr lang="en-US" altLang="zh-CN" dirty="0" smtClean="0"/>
              <a:t>G1,g2,g3</a:t>
            </a:r>
            <a:r>
              <a:rPr lang="zh-CN" altLang="en-US" dirty="0" smtClean="0"/>
              <a:t>代表三种不同的传导函数，函数</a:t>
            </a:r>
            <a:r>
              <a:rPr lang="en-US" altLang="zh-CN" dirty="0" smtClean="0"/>
              <a:t>g1</a:t>
            </a:r>
            <a:r>
              <a:rPr lang="zh-CN" altLang="en-US" dirty="0" smtClean="0"/>
              <a:t>优先保留高对比度的边缘，</a:t>
            </a:r>
            <a:r>
              <a:rPr lang="en-US" altLang="zh-CN" dirty="0" smtClean="0"/>
              <a:t>g2</a:t>
            </a:r>
            <a:r>
              <a:rPr lang="zh-CN" altLang="en-US" dirty="0" smtClean="0"/>
              <a:t>优先保留宽度较大的区域，</a:t>
            </a:r>
            <a:r>
              <a:rPr lang="en-US" altLang="zh-CN" dirty="0" smtClean="0"/>
              <a:t>g3</a:t>
            </a:r>
            <a:r>
              <a:rPr lang="zh-CN" altLang="en-US" dirty="0" smtClean="0"/>
              <a:t>能够有效平滑区域内部而保留边界信息（</a:t>
            </a:r>
            <a:r>
              <a:rPr lang="en-US" altLang="zh-CN" dirty="0" smtClean="0"/>
              <a:t>KAZE</a:t>
            </a:r>
            <a:r>
              <a:rPr lang="zh-CN" altLang="en-US" dirty="0" smtClean="0"/>
              <a:t>代码中默认采用函数</a:t>
            </a:r>
            <a:r>
              <a:rPr lang="en-US" altLang="zh-CN" dirty="0" smtClean="0"/>
              <a:t>g2</a:t>
            </a:r>
            <a:r>
              <a:rPr lang="zh-CN" altLang="en-US" dirty="0" smtClean="0"/>
              <a:t>）。</a:t>
            </a:r>
          </a:p>
          <a:p>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27</a:t>
            </a:fld>
            <a:endParaRPr lang="zh-CN" altLang="en-US"/>
          </a:p>
        </p:txBody>
      </p:sp>
    </p:spTree>
    <p:extLst>
      <p:ext uri="{BB962C8B-B14F-4D97-AF65-F5344CB8AC3E}">
        <p14:creationId xmlns:p14="http://schemas.microsoft.com/office/powerpoint/2010/main" val="2021507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矩阵误差。配准求得的变换矩阵与真实的矩阵之积应该是单位阵。矩阵之积与单位阵之差，求其无穷范数（只取小于</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的部分）</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28</a:t>
            </a:fld>
            <a:endParaRPr lang="zh-CN" altLang="en-US"/>
          </a:p>
        </p:txBody>
      </p:sp>
    </p:spTree>
    <p:extLst>
      <p:ext uri="{BB962C8B-B14F-4D97-AF65-F5344CB8AC3E}">
        <p14:creationId xmlns:p14="http://schemas.microsoft.com/office/powerpoint/2010/main" val="231074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29</a:t>
            </a:fld>
            <a:endParaRPr lang="zh-CN" altLang="en-US"/>
          </a:p>
        </p:txBody>
      </p:sp>
    </p:spTree>
    <p:extLst>
      <p:ext uri="{BB962C8B-B14F-4D97-AF65-F5344CB8AC3E}">
        <p14:creationId xmlns:p14="http://schemas.microsoft.com/office/powerpoint/2010/main" val="77866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a:t>
            </a:fld>
            <a:endParaRPr lang="zh-CN" altLang="en-US"/>
          </a:p>
        </p:txBody>
      </p:sp>
    </p:spTree>
    <p:extLst>
      <p:ext uri="{BB962C8B-B14F-4D97-AF65-F5344CB8AC3E}">
        <p14:creationId xmlns:p14="http://schemas.microsoft.com/office/powerpoint/2010/main" val="695656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30</a:t>
            </a:fld>
            <a:endParaRPr lang="zh-CN" altLang="en-US"/>
          </a:p>
        </p:txBody>
      </p:sp>
    </p:spTree>
    <p:extLst>
      <p:ext uri="{BB962C8B-B14F-4D97-AF65-F5344CB8AC3E}">
        <p14:creationId xmlns:p14="http://schemas.microsoft.com/office/powerpoint/2010/main" val="3193597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KAZE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SIFT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SURF</a:t>
            </a:r>
            <a:r>
              <a:rPr lang="zh-CN" altLang="zh-CN" sz="1200" kern="1200" dirty="0" smtClean="0">
                <a:solidFill>
                  <a:schemeClr val="tx1"/>
                </a:solidFill>
                <a:effectLst/>
                <a:latin typeface="+mn-lt"/>
                <a:ea typeface="+mn-ea"/>
                <a:cs typeface="+mn-cs"/>
              </a:rPr>
              <a:t>在尺度放大时平稳增大，缩小时平稳降低。</a:t>
            </a:r>
            <a:r>
              <a:rPr lang="en-US" altLang="zh-CN" sz="1200" kern="1200" dirty="0" smtClean="0">
                <a:solidFill>
                  <a:schemeClr val="tx1"/>
                </a:solidFill>
                <a:effectLst/>
                <a:latin typeface="+mn-lt"/>
                <a:ea typeface="+mn-ea"/>
                <a:cs typeface="+mn-cs"/>
              </a:rPr>
              <a:t>AKAZE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BRISK</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ORB</a:t>
            </a:r>
            <a:r>
              <a:rPr lang="zh-CN" altLang="zh-CN" sz="1200" kern="1200" dirty="0" smtClean="0">
                <a:solidFill>
                  <a:schemeClr val="tx1"/>
                </a:solidFill>
                <a:effectLst/>
                <a:latin typeface="+mn-lt"/>
                <a:ea typeface="+mn-ea"/>
                <a:cs typeface="+mn-cs"/>
              </a:rPr>
              <a:t>性能稍差，且波动较大</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31</a:t>
            </a:fld>
            <a:endParaRPr lang="zh-CN" altLang="en-US"/>
          </a:p>
        </p:txBody>
      </p:sp>
    </p:spTree>
    <p:extLst>
      <p:ext uri="{BB962C8B-B14F-4D97-AF65-F5344CB8AC3E}">
        <p14:creationId xmlns:p14="http://schemas.microsoft.com/office/powerpoint/2010/main" val="1990284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32</a:t>
            </a:fld>
            <a:endParaRPr lang="zh-CN" altLang="en-US"/>
          </a:p>
        </p:txBody>
      </p:sp>
    </p:spTree>
    <p:extLst>
      <p:ext uri="{BB962C8B-B14F-4D97-AF65-F5344CB8AC3E}">
        <p14:creationId xmlns:p14="http://schemas.microsoft.com/office/powerpoint/2010/main" val="2644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33</a:t>
            </a:fld>
            <a:endParaRPr lang="zh-CN" altLang="en-US"/>
          </a:p>
        </p:txBody>
      </p:sp>
    </p:spTree>
    <p:extLst>
      <p:ext uri="{BB962C8B-B14F-4D97-AF65-F5344CB8AC3E}">
        <p14:creationId xmlns:p14="http://schemas.microsoft.com/office/powerpoint/2010/main" val="981107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34</a:t>
            </a:fld>
            <a:endParaRPr lang="zh-CN" altLang="en-US"/>
          </a:p>
        </p:txBody>
      </p:sp>
    </p:spTree>
    <p:extLst>
      <p:ext uri="{BB962C8B-B14F-4D97-AF65-F5344CB8AC3E}">
        <p14:creationId xmlns:p14="http://schemas.microsoft.com/office/powerpoint/2010/main" val="71691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https://www.cnblogs.com/ronny/p/4260167.html</a:t>
            </a:r>
          </a:p>
          <a:p>
            <a:r>
              <a:rPr lang="en-US" altLang="zh-CN" dirty="0" err="1" smtClean="0"/>
              <a:t>Moravec</a:t>
            </a:r>
            <a:r>
              <a:rPr lang="zh-CN" altLang="en-US" dirty="0" smtClean="0"/>
              <a:t>会把边缘上的点也认为是角点</a:t>
            </a:r>
            <a:r>
              <a:rPr lang="en-US" altLang="zh-CN" dirty="0" smtClean="0"/>
              <a:t>https://blog.csdn.net/fangjian1204/article/details/10340789?utm_source=blogxgwz1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35</a:t>
            </a:fld>
            <a:endParaRPr lang="zh-CN" altLang="en-US"/>
          </a:p>
        </p:txBody>
      </p:sp>
    </p:spTree>
    <p:extLst>
      <p:ext uri="{BB962C8B-B14F-4D97-AF65-F5344CB8AC3E}">
        <p14:creationId xmlns:p14="http://schemas.microsoft.com/office/powerpoint/2010/main" val="2728762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36</a:t>
            </a:fld>
            <a:endParaRPr lang="zh-CN" altLang="en-US"/>
          </a:p>
        </p:txBody>
      </p:sp>
    </p:spTree>
    <p:extLst>
      <p:ext uri="{BB962C8B-B14F-4D97-AF65-F5344CB8AC3E}">
        <p14:creationId xmlns:p14="http://schemas.microsoft.com/office/powerpoint/2010/main" val="1003049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37</a:t>
            </a:fld>
            <a:endParaRPr lang="zh-CN" altLang="en-US"/>
          </a:p>
        </p:txBody>
      </p:sp>
    </p:spTree>
    <p:extLst>
      <p:ext uri="{BB962C8B-B14F-4D97-AF65-F5344CB8AC3E}">
        <p14:creationId xmlns:p14="http://schemas.microsoft.com/office/powerpoint/2010/main" val="1707412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38</a:t>
            </a:fld>
            <a:endParaRPr lang="zh-CN" altLang="en-US"/>
          </a:p>
        </p:txBody>
      </p:sp>
    </p:spTree>
    <p:extLst>
      <p:ext uri="{BB962C8B-B14F-4D97-AF65-F5344CB8AC3E}">
        <p14:creationId xmlns:p14="http://schemas.microsoft.com/office/powerpoint/2010/main" val="1526795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39</a:t>
            </a:fld>
            <a:endParaRPr lang="zh-CN" altLang="en-US"/>
          </a:p>
        </p:txBody>
      </p:sp>
    </p:spTree>
    <p:extLst>
      <p:ext uri="{BB962C8B-B14F-4D97-AF65-F5344CB8AC3E}">
        <p14:creationId xmlns:p14="http://schemas.microsoft.com/office/powerpoint/2010/main" val="1644217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扫码，拍照，</a:t>
            </a:r>
            <a:r>
              <a:rPr lang="en-US" altLang="zh-CN" dirty="0" smtClean="0"/>
              <a:t>OCR</a:t>
            </a:r>
            <a:r>
              <a:rPr lang="zh-CN" altLang="en-US" dirty="0" smtClean="0"/>
              <a:t>识别，</a:t>
            </a:r>
            <a:endParaRPr lang="en-US" altLang="zh-CN" dirty="0" smtClean="0"/>
          </a:p>
          <a:p>
            <a:r>
              <a:rPr lang="zh-CN" altLang="en-US" dirty="0" smtClean="0"/>
              <a:t>车牌识别，人脸识别，无人驾驶</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a:t>
            </a:fld>
            <a:endParaRPr lang="zh-CN" altLang="en-US"/>
          </a:p>
        </p:txBody>
      </p:sp>
    </p:spTree>
    <p:extLst>
      <p:ext uri="{BB962C8B-B14F-4D97-AF65-F5344CB8AC3E}">
        <p14:creationId xmlns:p14="http://schemas.microsoft.com/office/powerpoint/2010/main" val="27134457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40</a:t>
            </a:fld>
            <a:endParaRPr lang="zh-CN" altLang="en-US"/>
          </a:p>
        </p:txBody>
      </p:sp>
    </p:spTree>
    <p:extLst>
      <p:ext uri="{BB962C8B-B14F-4D97-AF65-F5344CB8AC3E}">
        <p14:creationId xmlns:p14="http://schemas.microsoft.com/office/powerpoint/2010/main" val="2571734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41</a:t>
            </a:fld>
            <a:endParaRPr lang="zh-CN" altLang="en-US"/>
          </a:p>
        </p:txBody>
      </p:sp>
    </p:spTree>
    <p:extLst>
      <p:ext uri="{BB962C8B-B14F-4D97-AF65-F5344CB8AC3E}">
        <p14:creationId xmlns:p14="http://schemas.microsoft.com/office/powerpoint/2010/main" val="3451386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42</a:t>
            </a:fld>
            <a:endParaRPr lang="zh-CN" altLang="en-US"/>
          </a:p>
        </p:txBody>
      </p:sp>
    </p:spTree>
    <p:extLst>
      <p:ext uri="{BB962C8B-B14F-4D97-AF65-F5344CB8AC3E}">
        <p14:creationId xmlns:p14="http://schemas.microsoft.com/office/powerpoint/2010/main" val="739835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CIE</a:t>
            </a:r>
            <a:r>
              <a:rPr lang="zh-CN" altLang="en-US" dirty="0" smtClean="0"/>
              <a:t>代表</a:t>
            </a:r>
            <a:r>
              <a:rPr lang="en-US" altLang="zh-CN" b="1" dirty="0" smtClean="0"/>
              <a:t>International Commission on Illumination</a:t>
            </a:r>
            <a:r>
              <a:rPr lang="zh-CN" altLang="en-US" dirty="0" smtClean="0"/>
              <a:t>（</a:t>
            </a:r>
            <a:r>
              <a:rPr lang="zh-CN" altLang="en-US" dirty="0" smtClean="0">
                <a:hlinkClick r:id="rId3"/>
              </a:rPr>
              <a:t>国际照明委员会</a:t>
            </a:r>
            <a:r>
              <a:rPr lang="zh-CN" altLang="en-US" dirty="0" smtClean="0"/>
              <a:t>），它是一个关于光照、颜色等的国际权威组织。</a:t>
            </a:r>
            <a:endParaRPr lang="en-US" altLang="zh-CN" dirty="0" smtClean="0"/>
          </a:p>
          <a:p>
            <a:r>
              <a:rPr lang="en-US" altLang="zh-CN" dirty="0" smtClean="0"/>
              <a:t>LAB</a:t>
            </a:r>
            <a:r>
              <a:rPr lang="zh-CN" altLang="en-US" dirty="0" smtClean="0"/>
              <a:t>是建立在人眼对颜色的二次编码原理上形成的。人眼里的</a:t>
            </a:r>
            <a:r>
              <a:rPr lang="en-US" altLang="zh-CN" dirty="0" smtClean="0"/>
              <a:t>RGB</a:t>
            </a:r>
            <a:r>
              <a:rPr lang="zh-CN" altLang="en-US" dirty="0" smtClean="0"/>
              <a:t>视觉细胞识别</a:t>
            </a:r>
            <a:r>
              <a:rPr lang="en-US" altLang="zh-CN" dirty="0" smtClean="0"/>
              <a:t>RGB</a:t>
            </a:r>
            <a:r>
              <a:rPr lang="zh-CN" altLang="en-US" dirty="0" smtClean="0"/>
              <a:t>信号，神经网络对</a:t>
            </a:r>
            <a:r>
              <a:rPr lang="en-US" altLang="zh-CN" dirty="0" smtClean="0"/>
              <a:t>RGB</a:t>
            </a:r>
            <a:r>
              <a:rPr lang="zh-CN" altLang="en-US" dirty="0" smtClean="0"/>
              <a:t>信号重新编码</a:t>
            </a:r>
            <a:endParaRPr lang="en-US" altLang="zh-CN" dirty="0" smtClean="0"/>
          </a:p>
          <a:p>
            <a:r>
              <a:rPr lang="en-US" altLang="zh-CN" dirty="0" smtClean="0">
                <a:effectLst/>
              </a:rPr>
              <a:t>RGB</a:t>
            </a:r>
            <a:r>
              <a:rPr lang="zh-CN" altLang="en-US" dirty="0" smtClean="0">
                <a:effectLst/>
              </a:rPr>
              <a:t>颜色空间不能直接转换为</a:t>
            </a:r>
            <a:r>
              <a:rPr lang="en-US" altLang="zh-CN" dirty="0" smtClean="0">
                <a:effectLst/>
              </a:rPr>
              <a:t>Lab</a:t>
            </a:r>
            <a:r>
              <a:rPr lang="zh-CN" altLang="en-US" dirty="0" smtClean="0">
                <a:effectLst/>
              </a:rPr>
              <a:t>颜色空间，需要借助</a:t>
            </a:r>
            <a:r>
              <a:rPr lang="en-US" altLang="zh-CN" dirty="0" smtClean="0">
                <a:effectLst/>
              </a:rPr>
              <a:t>XYZ</a:t>
            </a:r>
            <a:r>
              <a:rPr lang="zh-CN" altLang="en-US" dirty="0" smtClean="0">
                <a:effectLst/>
              </a:rPr>
              <a:t>颜色空间</a:t>
            </a:r>
            <a:endParaRPr lang="en-US" altLang="zh-CN" dirty="0" smtClean="0">
              <a:effectLst/>
            </a:endParaRPr>
          </a:p>
          <a:p>
            <a:r>
              <a:rPr lang="en-US" altLang="zh-CN" dirty="0" smtClean="0"/>
              <a:t>Lab</a:t>
            </a:r>
            <a:r>
              <a:rPr lang="zh-CN" altLang="en-US" dirty="0" smtClean="0"/>
              <a:t>作为</a:t>
            </a:r>
            <a:r>
              <a:rPr lang="en-US" altLang="zh-CN" dirty="0" smtClean="0"/>
              <a:t>RGB</a:t>
            </a:r>
            <a:r>
              <a:rPr lang="zh-CN" altLang="en-US" dirty="0" smtClean="0"/>
              <a:t>和</a:t>
            </a:r>
            <a:r>
              <a:rPr lang="en-US" altLang="zh-CN" dirty="0" smtClean="0"/>
              <a:t>CMYK</a:t>
            </a:r>
            <a:r>
              <a:rPr lang="zh-CN" altLang="en-US" dirty="0" smtClean="0"/>
              <a:t>之间的中转站</a:t>
            </a:r>
            <a:endParaRPr lang="en-US" altLang="zh-CN" dirty="0" smtClean="0"/>
          </a:p>
          <a:p>
            <a:r>
              <a:rPr lang="en-US" altLang="zh-CN" b="1" dirty="0" smtClean="0"/>
              <a:t>L*</a:t>
            </a:r>
            <a:r>
              <a:rPr lang="zh-CN" altLang="en-US" dirty="0" smtClean="0"/>
              <a:t>代表</a:t>
            </a:r>
            <a:r>
              <a:rPr lang="zh-CN" altLang="en-US" b="1" dirty="0" smtClean="0"/>
              <a:t>亮度</a:t>
            </a:r>
            <a:r>
              <a:rPr lang="zh-CN" altLang="en-US" dirty="0" smtClean="0"/>
              <a:t> </a:t>
            </a:r>
            <a:br>
              <a:rPr lang="zh-CN" altLang="en-US" dirty="0" smtClean="0"/>
            </a:br>
            <a:r>
              <a:rPr lang="en-US" altLang="zh-CN" dirty="0" smtClean="0"/>
              <a:t>- </a:t>
            </a:r>
            <a:r>
              <a:rPr lang="en-US" altLang="zh-CN" b="1" dirty="0" smtClean="0"/>
              <a:t>a*</a:t>
            </a:r>
            <a:r>
              <a:rPr lang="zh-CN" altLang="en-US" dirty="0" smtClean="0"/>
              <a:t>代表</a:t>
            </a:r>
            <a:r>
              <a:rPr lang="zh-CN" altLang="en-US" b="1" dirty="0" smtClean="0"/>
              <a:t>从绿色到红色</a:t>
            </a:r>
            <a:r>
              <a:rPr lang="zh-CN" altLang="en-US" dirty="0" smtClean="0"/>
              <a:t>的分量 </a:t>
            </a:r>
            <a:br>
              <a:rPr lang="zh-CN" altLang="en-US" dirty="0" smtClean="0"/>
            </a:br>
            <a:r>
              <a:rPr lang="en-US" altLang="zh-CN" dirty="0" smtClean="0"/>
              <a:t>- </a:t>
            </a:r>
            <a:r>
              <a:rPr lang="en-US" altLang="zh-CN" b="1" dirty="0" smtClean="0"/>
              <a:t>b*</a:t>
            </a:r>
            <a:r>
              <a:rPr lang="zh-CN" altLang="en-US" dirty="0" smtClean="0"/>
              <a:t>代表</a:t>
            </a:r>
            <a:r>
              <a:rPr lang="zh-CN" altLang="en-US" b="1" dirty="0" smtClean="0"/>
              <a:t>从蓝色到黄色</a:t>
            </a:r>
            <a:r>
              <a:rPr lang="zh-CN" altLang="en-US" dirty="0" smtClean="0"/>
              <a:t>的分量</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43</a:t>
            </a:fld>
            <a:endParaRPr lang="zh-CN" altLang="en-US"/>
          </a:p>
        </p:txBody>
      </p:sp>
    </p:spTree>
    <p:extLst>
      <p:ext uri="{BB962C8B-B14F-4D97-AF65-F5344CB8AC3E}">
        <p14:creationId xmlns:p14="http://schemas.microsoft.com/office/powerpoint/2010/main" val="541714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显著性区域检测用到的更多的是低频部分的信息</a:t>
            </a:r>
            <a:endParaRPr lang="en-US" altLang="zh-CN" dirty="0" smtClean="0"/>
          </a:p>
          <a:p>
            <a:r>
              <a:rPr lang="zh-CN" altLang="en-US" dirty="0" smtClean="0"/>
              <a:t>全局的均值也可以理解为是高斯算子半径无穷大</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44</a:t>
            </a:fld>
            <a:endParaRPr lang="zh-CN" altLang="en-US"/>
          </a:p>
        </p:txBody>
      </p:sp>
    </p:spTree>
    <p:extLst>
      <p:ext uri="{BB962C8B-B14F-4D97-AF65-F5344CB8AC3E}">
        <p14:creationId xmlns:p14="http://schemas.microsoft.com/office/powerpoint/2010/main" val="2413134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显著性区域检测用到的更多的是低频部分的信息</a:t>
            </a:r>
            <a:endParaRPr lang="en-US" altLang="zh-CN" dirty="0" smtClean="0"/>
          </a:p>
          <a:p>
            <a:r>
              <a:rPr lang="zh-CN" altLang="en-US" dirty="0" smtClean="0"/>
              <a:t>全局的均值也可以理解为是高斯算子半径无穷大</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45</a:t>
            </a:fld>
            <a:endParaRPr lang="zh-CN" altLang="en-US"/>
          </a:p>
        </p:txBody>
      </p:sp>
    </p:spTree>
    <p:extLst>
      <p:ext uri="{BB962C8B-B14F-4D97-AF65-F5344CB8AC3E}">
        <p14:creationId xmlns:p14="http://schemas.microsoft.com/office/powerpoint/2010/main" val="2113741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显著性区域检测用到的更多的是低频部分的信息</a:t>
            </a:r>
            <a:endParaRPr lang="en-US" altLang="zh-CN" dirty="0" smtClean="0"/>
          </a:p>
          <a:p>
            <a:r>
              <a:rPr lang="zh-CN" altLang="en-US" dirty="0" smtClean="0"/>
              <a:t>全局的均值也可以理解为是高斯算子半径无穷大</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46</a:t>
            </a:fld>
            <a:endParaRPr lang="zh-CN" altLang="en-US"/>
          </a:p>
        </p:txBody>
      </p:sp>
    </p:spTree>
    <p:extLst>
      <p:ext uri="{BB962C8B-B14F-4D97-AF65-F5344CB8AC3E}">
        <p14:creationId xmlns:p14="http://schemas.microsoft.com/office/powerpoint/2010/main" val="2338467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47</a:t>
            </a:fld>
            <a:endParaRPr lang="zh-CN" altLang="en-US"/>
          </a:p>
        </p:txBody>
      </p:sp>
    </p:spTree>
    <p:extLst>
      <p:ext uri="{BB962C8B-B14F-4D97-AF65-F5344CB8AC3E}">
        <p14:creationId xmlns:p14="http://schemas.microsoft.com/office/powerpoint/2010/main" val="3734589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48</a:t>
            </a:fld>
            <a:endParaRPr lang="zh-CN" altLang="en-US"/>
          </a:p>
        </p:txBody>
      </p:sp>
    </p:spTree>
    <p:extLst>
      <p:ext uri="{BB962C8B-B14F-4D97-AF65-F5344CB8AC3E}">
        <p14:creationId xmlns:p14="http://schemas.microsoft.com/office/powerpoint/2010/main" val="665689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49</a:t>
            </a:fld>
            <a:endParaRPr lang="zh-CN" altLang="en-US"/>
          </a:p>
        </p:txBody>
      </p:sp>
    </p:spTree>
    <p:extLst>
      <p:ext uri="{BB962C8B-B14F-4D97-AF65-F5344CB8AC3E}">
        <p14:creationId xmlns:p14="http://schemas.microsoft.com/office/powerpoint/2010/main" val="298344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RGB+</a:t>
            </a:r>
            <a:r>
              <a:rPr lang="zh-CN" altLang="en-US" dirty="0" smtClean="0"/>
              <a:t>深度相机，达到单反相机的景深效果</a:t>
            </a:r>
            <a:endParaRPr lang="en-US" altLang="zh-CN" dirty="0" smtClean="0"/>
          </a:p>
          <a:p>
            <a:r>
              <a:rPr lang="en-US" altLang="zh-CN" dirty="0" err="1" smtClean="0"/>
              <a:t>RGB+Mono</a:t>
            </a:r>
            <a:r>
              <a:rPr lang="en-US" altLang="zh-CN" dirty="0" smtClean="0"/>
              <a:t> </a:t>
            </a:r>
            <a:r>
              <a:rPr lang="zh-CN" altLang="en-US" dirty="0" smtClean="0"/>
              <a:t>，黑白相机可以捕捉更多的亮度细节，再叠加颜色信息可以增强画质</a:t>
            </a:r>
            <a:endParaRPr lang="en-US" altLang="zh-CN" dirty="0" smtClean="0"/>
          </a:p>
          <a:p>
            <a:r>
              <a:rPr lang="en-US" altLang="zh-CN" dirty="0" err="1" smtClean="0"/>
              <a:t>Wide+tele</a:t>
            </a:r>
            <a:r>
              <a:rPr lang="zh-CN" altLang="en-US" dirty="0" smtClean="0"/>
              <a:t>，两个焦距不同的相机实现光学变焦，同时实现景深，难度大，只有</a:t>
            </a:r>
            <a:r>
              <a:rPr lang="en-US" altLang="zh-CN" dirty="0" err="1" smtClean="0"/>
              <a:t>ip</a:t>
            </a:r>
            <a:r>
              <a:rPr lang="en-US" altLang="zh-CN" baseline="0" dirty="0" smtClean="0"/>
              <a:t> 7p</a:t>
            </a:r>
            <a:r>
              <a:rPr lang="zh-CN" altLang="en-US" baseline="0" dirty="0" smtClean="0"/>
              <a:t>实现</a:t>
            </a:r>
            <a:endParaRPr lang="en-US" altLang="zh-CN" baseline="0" dirty="0" smtClean="0"/>
          </a:p>
          <a:p>
            <a:r>
              <a:rPr lang="zh-CN" altLang="en-US" baseline="0" dirty="0" smtClean="0"/>
              <a:t>不论是横纵排列，都需要配准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a:t>
            </a:fld>
            <a:endParaRPr lang="zh-CN" altLang="en-US"/>
          </a:p>
        </p:txBody>
      </p:sp>
    </p:spTree>
    <p:extLst>
      <p:ext uri="{BB962C8B-B14F-4D97-AF65-F5344CB8AC3E}">
        <p14:creationId xmlns:p14="http://schemas.microsoft.com/office/powerpoint/2010/main" val="22033181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50</a:t>
            </a:fld>
            <a:endParaRPr lang="zh-CN" altLang="en-US"/>
          </a:p>
        </p:txBody>
      </p:sp>
    </p:spTree>
    <p:extLst>
      <p:ext uri="{BB962C8B-B14F-4D97-AF65-F5344CB8AC3E}">
        <p14:creationId xmlns:p14="http://schemas.microsoft.com/office/powerpoint/2010/main" val="4113069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51</a:t>
            </a:fld>
            <a:endParaRPr lang="zh-CN" altLang="en-US"/>
          </a:p>
        </p:txBody>
      </p:sp>
    </p:spTree>
    <p:extLst>
      <p:ext uri="{BB962C8B-B14F-4D97-AF65-F5344CB8AC3E}">
        <p14:creationId xmlns:p14="http://schemas.microsoft.com/office/powerpoint/2010/main" val="18236320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52</a:t>
            </a:fld>
            <a:endParaRPr lang="zh-CN" altLang="en-US"/>
          </a:p>
        </p:txBody>
      </p:sp>
    </p:spTree>
    <p:extLst>
      <p:ext uri="{BB962C8B-B14F-4D97-AF65-F5344CB8AC3E}">
        <p14:creationId xmlns:p14="http://schemas.microsoft.com/office/powerpoint/2010/main" val="2006258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53</a:t>
            </a:fld>
            <a:endParaRPr lang="zh-CN" altLang="en-US"/>
          </a:p>
        </p:txBody>
      </p:sp>
    </p:spTree>
    <p:extLst>
      <p:ext uri="{BB962C8B-B14F-4D97-AF65-F5344CB8AC3E}">
        <p14:creationId xmlns:p14="http://schemas.microsoft.com/office/powerpoint/2010/main" val="22022593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哈夫曼编码 贪心算法</a:t>
            </a:r>
            <a:endParaRPr lang="en-US" altLang="zh-CN" dirty="0" smtClean="0"/>
          </a:p>
          <a:p>
            <a:r>
              <a:rPr lang="zh-CN" altLang="en-US" dirty="0" smtClean="0"/>
              <a:t>带权路径长度最短的二叉树</a:t>
            </a:r>
            <a:endParaRPr lang="en-US" altLang="zh-CN" dirty="0" smtClean="0"/>
          </a:p>
          <a:p>
            <a:r>
              <a:rPr lang="zh-CN" altLang="en-US" dirty="0" smtClean="0"/>
              <a:t>选取当前最小的树，最小的概率加起来，最终概率为</a:t>
            </a:r>
            <a:r>
              <a:rPr lang="en-US" altLang="zh-CN" dirty="0" smtClean="0"/>
              <a:t>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54</a:t>
            </a:fld>
            <a:endParaRPr lang="zh-CN" altLang="en-US"/>
          </a:p>
        </p:txBody>
      </p:sp>
    </p:spTree>
    <p:extLst>
      <p:ext uri="{BB962C8B-B14F-4D97-AF65-F5344CB8AC3E}">
        <p14:creationId xmlns:p14="http://schemas.microsoft.com/office/powerpoint/2010/main" val="4285359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55</a:t>
            </a:fld>
            <a:endParaRPr lang="zh-CN" altLang="en-US"/>
          </a:p>
        </p:txBody>
      </p:sp>
    </p:spTree>
    <p:extLst>
      <p:ext uri="{BB962C8B-B14F-4D97-AF65-F5344CB8AC3E}">
        <p14:creationId xmlns:p14="http://schemas.microsoft.com/office/powerpoint/2010/main" val="2005646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哈夫曼编码 贪心算法</a:t>
            </a:r>
            <a:endParaRPr lang="en-US" altLang="zh-CN" dirty="0" smtClean="0"/>
          </a:p>
          <a:p>
            <a:r>
              <a:rPr lang="zh-CN" altLang="en-US" dirty="0" smtClean="0"/>
              <a:t>带权路径长度最短的二叉树</a:t>
            </a:r>
            <a:endParaRPr lang="en-US" altLang="zh-CN" dirty="0" smtClean="0"/>
          </a:p>
          <a:p>
            <a:r>
              <a:rPr lang="zh-CN" altLang="en-US" dirty="0" smtClean="0"/>
              <a:t>选取当前最小的树，最小的概率加起来，最终概率为</a:t>
            </a:r>
            <a:r>
              <a:rPr lang="en-US" altLang="zh-CN" dirty="0" smtClean="0"/>
              <a:t>1</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56</a:t>
            </a:fld>
            <a:endParaRPr lang="zh-CN" altLang="en-US"/>
          </a:p>
        </p:txBody>
      </p:sp>
    </p:spTree>
    <p:extLst>
      <p:ext uri="{BB962C8B-B14F-4D97-AF65-F5344CB8AC3E}">
        <p14:creationId xmlns:p14="http://schemas.microsoft.com/office/powerpoint/2010/main" val="1706482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57</a:t>
            </a:fld>
            <a:endParaRPr lang="zh-CN" altLang="en-US"/>
          </a:p>
        </p:txBody>
      </p:sp>
    </p:spTree>
    <p:extLst>
      <p:ext uri="{BB962C8B-B14F-4D97-AF65-F5344CB8AC3E}">
        <p14:creationId xmlns:p14="http://schemas.microsoft.com/office/powerpoint/2010/main" val="24990662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58</a:t>
            </a:fld>
            <a:endParaRPr lang="zh-CN" altLang="en-US"/>
          </a:p>
        </p:txBody>
      </p:sp>
    </p:spTree>
    <p:extLst>
      <p:ext uri="{BB962C8B-B14F-4D97-AF65-F5344CB8AC3E}">
        <p14:creationId xmlns:p14="http://schemas.microsoft.com/office/powerpoint/2010/main" val="31213078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59</a:t>
            </a:fld>
            <a:endParaRPr lang="zh-CN" altLang="en-US"/>
          </a:p>
        </p:txBody>
      </p:sp>
    </p:spTree>
    <p:extLst>
      <p:ext uri="{BB962C8B-B14F-4D97-AF65-F5344CB8AC3E}">
        <p14:creationId xmlns:p14="http://schemas.microsoft.com/office/powerpoint/2010/main" val="343397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基于灰度信息的图像配准一般不需要对图像进行图像分割与特征提取等复杂的预处理，优点是可以充分利用图像自身的灰度信息，但是计算量大，对噪声较为敏感，同时难以旋转，图像的仿射变换也无法被处理</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最大互信息</a:t>
            </a:r>
            <a:r>
              <a:rPr lang="zh-CN" altLang="zh-CN" sz="1200" kern="1200" dirty="0">
                <a:solidFill>
                  <a:schemeClr val="tx1"/>
                </a:solidFill>
                <a:effectLst/>
                <a:latin typeface="+mn-lt"/>
                <a:ea typeface="+mn-ea"/>
                <a:cs typeface="+mn-cs"/>
              </a:rPr>
              <a:t>算法是图像匹配的有力工具，但其仍然存在缺点，如插值引起的局部极值，容易导致误配准，空间信息利用不足等</a:t>
            </a:r>
            <a:r>
              <a:rPr lang="zh-CN" altLang="zh-CN" sz="1200" kern="1200" dirty="0" smtClean="0">
                <a:solidFill>
                  <a:schemeClr val="tx1"/>
                </a:solidFill>
                <a:effectLst/>
                <a:latin typeface="+mn-lt"/>
                <a:ea typeface="+mn-ea"/>
                <a:cs typeface="+mn-cs"/>
              </a:rPr>
              <a:t>缺点</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基于区域的一般计算量大，易受噪声影响，对重叠区域敏感</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6</a:t>
            </a:fld>
            <a:endParaRPr lang="zh-CN" altLang="en-US"/>
          </a:p>
        </p:txBody>
      </p:sp>
    </p:spTree>
    <p:extLst>
      <p:ext uri="{BB962C8B-B14F-4D97-AF65-F5344CB8AC3E}">
        <p14:creationId xmlns:p14="http://schemas.microsoft.com/office/powerpoint/2010/main" val="803370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60</a:t>
            </a:fld>
            <a:endParaRPr lang="zh-CN" altLang="en-US"/>
          </a:p>
        </p:txBody>
      </p:sp>
    </p:spTree>
    <p:extLst>
      <p:ext uri="{BB962C8B-B14F-4D97-AF65-F5344CB8AC3E}">
        <p14:creationId xmlns:p14="http://schemas.microsoft.com/office/powerpoint/2010/main" val="3756451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61</a:t>
            </a:fld>
            <a:endParaRPr lang="zh-CN" altLang="en-US"/>
          </a:p>
        </p:txBody>
      </p:sp>
    </p:spTree>
    <p:extLst>
      <p:ext uri="{BB962C8B-B14F-4D97-AF65-F5344CB8AC3E}">
        <p14:creationId xmlns:p14="http://schemas.microsoft.com/office/powerpoint/2010/main" val="2225051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62</a:t>
            </a:fld>
            <a:endParaRPr lang="zh-CN" altLang="en-US"/>
          </a:p>
        </p:txBody>
      </p:sp>
    </p:spTree>
    <p:extLst>
      <p:ext uri="{BB962C8B-B14F-4D97-AF65-F5344CB8AC3E}">
        <p14:creationId xmlns:p14="http://schemas.microsoft.com/office/powerpoint/2010/main" val="6332946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扫码，拍照，</a:t>
            </a:r>
            <a:r>
              <a:rPr lang="en-US" altLang="zh-CN" dirty="0" smtClean="0"/>
              <a:t>OCR</a:t>
            </a:r>
            <a:r>
              <a:rPr lang="zh-CN" altLang="en-US" dirty="0" smtClean="0"/>
              <a:t>识别，</a:t>
            </a:r>
            <a:endParaRPr lang="en-US" altLang="zh-CN" dirty="0" smtClean="0"/>
          </a:p>
          <a:p>
            <a:r>
              <a:rPr lang="zh-CN" altLang="en-US" dirty="0" smtClean="0"/>
              <a:t>车牌识别，人脸识别，无人驾驶</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63</a:t>
            </a:fld>
            <a:endParaRPr lang="zh-CN" altLang="en-US"/>
          </a:p>
        </p:txBody>
      </p:sp>
    </p:spTree>
    <p:extLst>
      <p:ext uri="{BB962C8B-B14F-4D97-AF65-F5344CB8AC3E}">
        <p14:creationId xmlns:p14="http://schemas.microsoft.com/office/powerpoint/2010/main" val="15878591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64</a:t>
            </a:fld>
            <a:endParaRPr lang="zh-CN" altLang="en-US"/>
          </a:p>
        </p:txBody>
      </p:sp>
    </p:spTree>
    <p:extLst>
      <p:ext uri="{BB962C8B-B14F-4D97-AF65-F5344CB8AC3E}">
        <p14:creationId xmlns:p14="http://schemas.microsoft.com/office/powerpoint/2010/main" val="4216136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7</a:t>
            </a:fld>
            <a:endParaRPr lang="zh-CN" altLang="en-US"/>
          </a:p>
        </p:txBody>
      </p:sp>
    </p:spTree>
    <p:extLst>
      <p:ext uri="{BB962C8B-B14F-4D97-AF65-F5344CB8AC3E}">
        <p14:creationId xmlns:p14="http://schemas.microsoft.com/office/powerpoint/2010/main" val="877355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8</a:t>
            </a:fld>
            <a:endParaRPr lang="zh-CN" altLang="en-US"/>
          </a:p>
        </p:txBody>
      </p:sp>
    </p:spTree>
    <p:extLst>
      <p:ext uri="{BB962C8B-B14F-4D97-AF65-F5344CB8AC3E}">
        <p14:creationId xmlns:p14="http://schemas.microsoft.com/office/powerpoint/2010/main" val="1544554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BFSIFT</a:t>
            </a:r>
            <a:r>
              <a:rPr lang="zh-CN" altLang="en-US" dirty="0" smtClean="0"/>
              <a:t>采取双边滤波与双向匹配方式改善</a:t>
            </a:r>
            <a:r>
              <a:rPr lang="en-US" altLang="zh-CN" dirty="0" smtClean="0"/>
              <a:t>SIFT</a:t>
            </a:r>
            <a:r>
              <a:rPr lang="zh-CN" altLang="en-US" dirty="0" smtClean="0"/>
              <a:t>算法在</a:t>
            </a:r>
            <a:r>
              <a:rPr lang="en-US" altLang="zh-CN" dirty="0" smtClean="0"/>
              <a:t>SAR</a:t>
            </a:r>
            <a:r>
              <a:rPr lang="zh-CN" altLang="en-US" dirty="0" smtClean="0"/>
              <a:t>图像上匹配性能低下的问题</a:t>
            </a:r>
            <a:r>
              <a:rPr lang="en-US" altLang="zh-CN" dirty="0" smtClean="0"/>
              <a:t>(</a:t>
            </a:r>
            <a:r>
              <a:rPr lang="zh-CN" altLang="en-US" dirty="0" smtClean="0"/>
              <a:t>主要由于</a:t>
            </a:r>
            <a:r>
              <a:rPr lang="en-US" altLang="zh-CN" dirty="0" smtClean="0"/>
              <a:t>SAR</a:t>
            </a:r>
            <a:r>
              <a:rPr lang="zh-CN" altLang="en-US" dirty="0" smtClean="0"/>
              <a:t>图像斑点噪声严重</a:t>
            </a:r>
            <a:r>
              <a:rPr lang="en-US" altLang="zh-CN" dirty="0" smtClean="0"/>
              <a:t>)</a:t>
            </a:r>
            <a:r>
              <a:rPr lang="zh-CN" altLang="en-US" dirty="0" smtClean="0"/>
              <a:t>，但是付出更高的计算复杂度 </a:t>
            </a:r>
            <a:r>
              <a:rPr lang="en-US" altLang="zh-CN" dirty="0" smtClean="0"/>
              <a:t>--------------------- </a:t>
            </a:r>
            <a:r>
              <a:rPr lang="zh-CN" altLang="en-US" dirty="0" smtClean="0"/>
              <a:t>本文来自 </a:t>
            </a:r>
            <a:r>
              <a:rPr lang="en-US" altLang="zh-CN" dirty="0" err="1" smtClean="0"/>
              <a:t>small_munich</a:t>
            </a:r>
            <a:r>
              <a:rPr lang="en-US" altLang="zh-CN" dirty="0" smtClean="0"/>
              <a:t> </a:t>
            </a:r>
            <a:r>
              <a:rPr lang="zh-CN" altLang="en-US" dirty="0" smtClean="0"/>
              <a:t>的</a:t>
            </a:r>
            <a:r>
              <a:rPr lang="en-US" altLang="zh-CN" dirty="0" smtClean="0"/>
              <a:t>CSDN </a:t>
            </a:r>
            <a:r>
              <a:rPr lang="zh-CN" altLang="en-US" dirty="0" smtClean="0"/>
              <a:t>博客 ，全文地址请点击：</a:t>
            </a:r>
            <a:r>
              <a:rPr lang="en-US" altLang="zh-CN" dirty="0" smtClean="0"/>
              <a:t>https://blog.csdn.net/small_munich/article/details/79585808?utm_source=copy </a:t>
            </a:r>
          </a:p>
          <a:p>
            <a:r>
              <a:rPr lang="en-US" altLang="zh-CN" dirty="0" smtClean="0"/>
              <a:t>AKAZE</a:t>
            </a:r>
            <a:r>
              <a:rPr lang="zh-CN" altLang="en-US" dirty="0" smtClean="0"/>
              <a:t>作者之前提出的</a:t>
            </a:r>
            <a:r>
              <a:rPr lang="en-US" altLang="zh-CN" dirty="0" smtClean="0"/>
              <a:t>KAZE</a:t>
            </a:r>
            <a:r>
              <a:rPr lang="zh-CN" altLang="en-US" dirty="0" smtClean="0"/>
              <a:t>算法采取非线性扩散滤波相比于</a:t>
            </a:r>
            <a:r>
              <a:rPr lang="en-US" altLang="zh-CN" dirty="0" smtClean="0"/>
              <a:t>SIFT</a:t>
            </a:r>
            <a:r>
              <a:rPr lang="zh-CN" altLang="en-US" dirty="0" smtClean="0"/>
              <a:t>与</a:t>
            </a:r>
            <a:r>
              <a:rPr lang="en-US" altLang="zh-CN" dirty="0" smtClean="0"/>
              <a:t>SURF</a:t>
            </a:r>
            <a:r>
              <a:rPr lang="zh-CN" altLang="en-US" dirty="0" smtClean="0"/>
              <a:t>算法提高了可重复性和独特性。但是</a:t>
            </a:r>
            <a:r>
              <a:rPr lang="en-US" altLang="zh-CN" dirty="0" smtClean="0"/>
              <a:t>KAZE</a:t>
            </a:r>
            <a:r>
              <a:rPr lang="zh-CN" altLang="en-US" dirty="0" smtClean="0"/>
              <a:t>算法缺点在于计算密集，通过</a:t>
            </a:r>
            <a:r>
              <a:rPr lang="en-US" altLang="zh-CN" dirty="0" smtClean="0"/>
              <a:t>AOS</a:t>
            </a:r>
            <a:r>
              <a:rPr lang="zh-CN" altLang="en-US" dirty="0" smtClean="0"/>
              <a:t>数值逼近的策略来求解非线性扩散方程，虽然</a:t>
            </a:r>
            <a:r>
              <a:rPr lang="en-US" altLang="zh-CN" dirty="0" smtClean="0"/>
              <a:t>AOS</a:t>
            </a:r>
            <a:r>
              <a:rPr lang="zh-CN" altLang="en-US" dirty="0" smtClean="0"/>
              <a:t>求解稳定并且可并行化，但是需要求解大型线性方程组，在移动端实时性要求难以满足</a:t>
            </a:r>
            <a:endParaRPr lang="en-US" altLang="zh-CN" dirty="0" smtClean="0"/>
          </a:p>
          <a:p>
            <a:r>
              <a:rPr lang="en-US" altLang="zh-CN" dirty="0" smtClean="0"/>
              <a:t>Accelerated-KAZE</a:t>
            </a:r>
            <a:r>
              <a:rPr lang="zh-CN" altLang="en-US" dirty="0" smtClean="0"/>
              <a:t>特征 利用非线性扩散滤波的优势获取低计算要求的特征，因此作者引入快速显示扩散数学框架</a:t>
            </a:r>
            <a:r>
              <a:rPr lang="en-US" altLang="zh-CN" dirty="0" smtClean="0"/>
              <a:t>FED</a:t>
            </a:r>
            <a:r>
              <a:rPr lang="zh-CN" altLang="en-US" dirty="0" smtClean="0"/>
              <a:t>来快速求解偏微分方程。采用</a:t>
            </a:r>
            <a:r>
              <a:rPr lang="en-US" altLang="zh-CN" dirty="0" smtClean="0"/>
              <a:t>FED</a:t>
            </a:r>
            <a:r>
              <a:rPr lang="zh-CN" altLang="en-US" dirty="0" smtClean="0"/>
              <a:t>来建立尺度空间要比当下其它的非线性模式建立尺度空间都要快，同时比</a:t>
            </a:r>
            <a:r>
              <a:rPr lang="en-US" altLang="zh-CN" dirty="0" smtClean="0"/>
              <a:t>AOS</a:t>
            </a:r>
            <a:r>
              <a:rPr lang="zh-CN" altLang="en-US" dirty="0" smtClean="0"/>
              <a:t>更加准确。</a:t>
            </a:r>
            <a:r>
              <a:rPr lang="en-US" altLang="zh-CN" dirty="0" smtClean="0"/>
              <a:t>2 </a:t>
            </a:r>
            <a:r>
              <a:rPr lang="zh-CN" altLang="en-US" dirty="0" smtClean="0"/>
              <a:t>引入一个高效的改进局部差分二进制描述符</a:t>
            </a:r>
            <a:r>
              <a:rPr lang="en-US" altLang="zh-CN" dirty="0" smtClean="0"/>
              <a:t>(M-LDB)</a:t>
            </a:r>
            <a:endParaRPr lang="zh-CN" altLang="en-US" dirty="0"/>
          </a:p>
        </p:txBody>
      </p:sp>
      <p:sp>
        <p:nvSpPr>
          <p:cNvPr id="4" name="灯片编号占位符 3"/>
          <p:cNvSpPr>
            <a:spLocks noGrp="1"/>
          </p:cNvSpPr>
          <p:nvPr>
            <p:ph type="sldNum" sz="quarter" idx="10"/>
          </p:nvPr>
        </p:nvSpPr>
        <p:spPr/>
        <p:txBody>
          <a:bodyPr/>
          <a:lstStyle/>
          <a:p>
            <a:pPr>
              <a:defRPr/>
            </a:pPr>
            <a:fld id="{3F3041C3-FCFC-49E3-85FE-D3863D53B216}" type="slidenum">
              <a:rPr lang="zh-CN" altLang="en-US" smtClean="0"/>
              <a:pPr>
                <a:defRPr/>
              </a:pPr>
              <a:t>9</a:t>
            </a:fld>
            <a:endParaRPr lang="zh-CN" altLang="en-US"/>
          </a:p>
        </p:txBody>
      </p:sp>
    </p:spTree>
    <p:extLst>
      <p:ext uri="{BB962C8B-B14F-4D97-AF65-F5344CB8AC3E}">
        <p14:creationId xmlns:p14="http://schemas.microsoft.com/office/powerpoint/2010/main" val="92362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9AD7212C-6D80-46D4-A67B-9E900CF93313}" type="datetimeFigureOut">
              <a:rPr lang="zh-CN" altLang="en-US"/>
              <a:pPr>
                <a:defRPr/>
              </a:pPr>
              <a:t>2019/3/20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0C1804D4-8955-4DB0-BD1D-524C361B4020}" type="slidenum">
              <a:rPr lang="zh-CN" altLang="en-US"/>
              <a:pPr>
                <a:defRPr/>
              </a:pPr>
              <a:t>‹#›</a:t>
            </a:fld>
            <a:endParaRPr lang="zh-CN" altLang="en-US"/>
          </a:p>
        </p:txBody>
      </p:sp>
    </p:spTree>
    <p:extLst>
      <p:ext uri="{BB962C8B-B14F-4D97-AF65-F5344CB8AC3E}">
        <p14:creationId xmlns:p14="http://schemas.microsoft.com/office/powerpoint/2010/main" val="3688648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C33B4B46-CB05-4B3C-8F02-798098D42654}" type="datetimeFigureOut">
              <a:rPr lang="zh-CN" altLang="en-US"/>
              <a:pPr>
                <a:defRPr/>
              </a:pPr>
              <a:t>2019/3/20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17DE76FB-1996-449E-8FC5-18D37BAD09C1}" type="slidenum">
              <a:rPr lang="zh-CN" altLang="en-US"/>
              <a:pPr>
                <a:defRPr/>
              </a:pPr>
              <a:t>‹#›</a:t>
            </a:fld>
            <a:endParaRPr lang="zh-CN" altLang="en-US"/>
          </a:p>
        </p:txBody>
      </p:sp>
    </p:spTree>
    <p:extLst>
      <p:ext uri="{BB962C8B-B14F-4D97-AF65-F5344CB8AC3E}">
        <p14:creationId xmlns:p14="http://schemas.microsoft.com/office/powerpoint/2010/main" val="1578998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C30E610-BC49-4D88-892D-CB5A58091650}" type="datetimeFigureOut">
              <a:rPr lang="zh-CN" altLang="en-US"/>
              <a:pPr>
                <a:defRPr/>
              </a:pPr>
              <a:t>2019/3/20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424FD6E2-34F8-419E-AABB-AAE5C64FB66B}" type="slidenum">
              <a:rPr lang="zh-CN" altLang="en-US"/>
              <a:pPr>
                <a:defRPr/>
              </a:pPr>
              <a:t>‹#›</a:t>
            </a:fld>
            <a:endParaRPr lang="zh-CN" altLang="en-US"/>
          </a:p>
        </p:txBody>
      </p:sp>
    </p:spTree>
    <p:extLst>
      <p:ext uri="{BB962C8B-B14F-4D97-AF65-F5344CB8AC3E}">
        <p14:creationId xmlns:p14="http://schemas.microsoft.com/office/powerpoint/2010/main" val="1886620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95582F54-0F0A-4E47-A315-ACC4701787E5}" type="datetimeFigureOut">
              <a:rPr lang="zh-CN" altLang="en-US"/>
              <a:pPr>
                <a:defRPr/>
              </a:pPr>
              <a:t>2019/3/20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B73E3E4-1053-4C38-8A0E-82788EFCEE75}" type="slidenum">
              <a:rPr lang="zh-CN" altLang="en-US"/>
              <a:pPr>
                <a:defRPr/>
              </a:pPr>
              <a:t>‹#›</a:t>
            </a:fld>
            <a:endParaRPr lang="zh-CN" altLang="en-US"/>
          </a:p>
        </p:txBody>
      </p:sp>
    </p:spTree>
    <p:extLst>
      <p:ext uri="{BB962C8B-B14F-4D97-AF65-F5344CB8AC3E}">
        <p14:creationId xmlns:p14="http://schemas.microsoft.com/office/powerpoint/2010/main" val="247944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F549B5D6-D5A2-4A5F-B03D-D18D0672EFEA}" type="datetimeFigureOut">
              <a:rPr lang="zh-CN" altLang="en-US"/>
              <a:pPr>
                <a:defRPr/>
              </a:pPr>
              <a:t>2019/3/20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5AD9237F-9B1C-443D-9CF4-9A4922499D7C}" type="slidenum">
              <a:rPr lang="zh-CN" altLang="en-US"/>
              <a:pPr>
                <a:defRPr/>
              </a:pPr>
              <a:t>‹#›</a:t>
            </a:fld>
            <a:endParaRPr lang="zh-CN" altLang="en-US"/>
          </a:p>
        </p:txBody>
      </p:sp>
    </p:spTree>
    <p:extLst>
      <p:ext uri="{BB962C8B-B14F-4D97-AF65-F5344CB8AC3E}">
        <p14:creationId xmlns:p14="http://schemas.microsoft.com/office/powerpoint/2010/main" val="3892902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055A0745-920D-4270-846D-BDED8D358DC6}" type="datetimeFigureOut">
              <a:rPr lang="zh-CN" altLang="en-US"/>
              <a:pPr>
                <a:defRPr/>
              </a:pPr>
              <a:t>2019/3/20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C46EA18E-E480-4569-82E7-7DAB943CFF65}" type="slidenum">
              <a:rPr lang="zh-CN" altLang="en-US"/>
              <a:pPr>
                <a:defRPr/>
              </a:pPr>
              <a:t>‹#›</a:t>
            </a:fld>
            <a:endParaRPr lang="zh-CN" altLang="en-US"/>
          </a:p>
        </p:txBody>
      </p:sp>
    </p:spTree>
    <p:extLst>
      <p:ext uri="{BB962C8B-B14F-4D97-AF65-F5344CB8AC3E}">
        <p14:creationId xmlns:p14="http://schemas.microsoft.com/office/powerpoint/2010/main" val="2754773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066A440E-BFC1-46D0-BDD2-9325FB979CED}" type="datetimeFigureOut">
              <a:rPr lang="zh-CN" altLang="en-US"/>
              <a:pPr>
                <a:defRPr/>
              </a:pPr>
              <a:t>2019/3/20</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0A991777-0853-4016-8544-069EC16698A4}" type="slidenum">
              <a:rPr lang="zh-CN" altLang="en-US"/>
              <a:pPr>
                <a:defRPr/>
              </a:pPr>
              <a:t>‹#›</a:t>
            </a:fld>
            <a:endParaRPr lang="zh-CN" altLang="en-US"/>
          </a:p>
        </p:txBody>
      </p:sp>
    </p:spTree>
    <p:extLst>
      <p:ext uri="{BB962C8B-B14F-4D97-AF65-F5344CB8AC3E}">
        <p14:creationId xmlns:p14="http://schemas.microsoft.com/office/powerpoint/2010/main" val="77591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810ADD12-7C67-445B-8A6C-D4C699A9A4DC}" type="datetimeFigureOut">
              <a:rPr lang="zh-CN" altLang="en-US"/>
              <a:pPr>
                <a:defRPr/>
              </a:pPr>
              <a:t>2019/3/20</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063A9D33-8727-4BA6-9554-CAB785DE6622}" type="slidenum">
              <a:rPr lang="zh-CN" altLang="en-US"/>
              <a:pPr>
                <a:defRPr/>
              </a:pPr>
              <a:t>‹#›</a:t>
            </a:fld>
            <a:endParaRPr lang="zh-CN" altLang="en-US"/>
          </a:p>
        </p:txBody>
      </p:sp>
    </p:spTree>
    <p:extLst>
      <p:ext uri="{BB962C8B-B14F-4D97-AF65-F5344CB8AC3E}">
        <p14:creationId xmlns:p14="http://schemas.microsoft.com/office/powerpoint/2010/main" val="2728047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96BEDBF-5016-4812-9621-3B779AFE29EE}" type="datetimeFigureOut">
              <a:rPr lang="zh-CN" altLang="en-US"/>
              <a:pPr>
                <a:defRPr/>
              </a:pPr>
              <a:t>2019/3/20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B9EF6592-8849-4A69-AC14-60CE55643433}" type="slidenum">
              <a:rPr lang="zh-CN" altLang="en-US"/>
              <a:pPr>
                <a:defRPr/>
              </a:pPr>
              <a:t>‹#›</a:t>
            </a:fld>
            <a:endParaRPr lang="zh-CN" altLang="en-US"/>
          </a:p>
        </p:txBody>
      </p:sp>
    </p:spTree>
    <p:extLst>
      <p:ext uri="{BB962C8B-B14F-4D97-AF65-F5344CB8AC3E}">
        <p14:creationId xmlns:p14="http://schemas.microsoft.com/office/powerpoint/2010/main" val="97180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CE6ADA2-A3DC-48CC-A977-AE72FE2B94CE}" type="datetimeFigureOut">
              <a:rPr lang="zh-CN" altLang="en-US"/>
              <a:pPr>
                <a:defRPr/>
              </a:pPr>
              <a:t>2019/3/20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70E17FBA-C92A-4A5C-9B12-D232A56ADEF7}" type="slidenum">
              <a:rPr lang="zh-CN" altLang="en-US"/>
              <a:pPr>
                <a:defRPr/>
              </a:pPr>
              <a:t>‹#›</a:t>
            </a:fld>
            <a:endParaRPr lang="zh-CN" altLang="en-US"/>
          </a:p>
        </p:txBody>
      </p:sp>
    </p:spTree>
    <p:extLst>
      <p:ext uri="{BB962C8B-B14F-4D97-AF65-F5344CB8AC3E}">
        <p14:creationId xmlns:p14="http://schemas.microsoft.com/office/powerpoint/2010/main" val="2692980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A01F695A-5A48-4061-8652-F1C15A3B1201}" type="datetimeFigureOut">
              <a:rPr lang="zh-CN" altLang="en-US"/>
              <a:pPr>
                <a:defRPr/>
              </a:pPr>
              <a:t>2019/3/20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7AAD977-2EA0-4ECF-96A4-ED14DEB56FFB}" type="slidenum">
              <a:rPr lang="zh-CN" altLang="en-US"/>
              <a:pPr>
                <a:defRPr/>
              </a:pPr>
              <a:t>‹#›</a:t>
            </a:fld>
            <a:endParaRPr lang="zh-CN" altLang="en-US"/>
          </a:p>
        </p:txBody>
      </p:sp>
    </p:spTree>
    <p:extLst>
      <p:ext uri="{BB962C8B-B14F-4D97-AF65-F5344CB8AC3E}">
        <p14:creationId xmlns:p14="http://schemas.microsoft.com/office/powerpoint/2010/main" val="1547906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l="-17000" r="-17000"/>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latin typeface="Century Gothic" pitchFamily="34" charset="0"/>
              </a:defRPr>
            </a:lvl1pPr>
          </a:lstStyle>
          <a:p>
            <a:pPr>
              <a:defRPr/>
            </a:pPr>
            <a:fld id="{D56A551D-6D49-431E-ADAC-E913154F41BC}" type="datetimeFigureOut">
              <a:rPr lang="zh-CN" altLang="en-US"/>
              <a:pPr>
                <a:defRPr/>
              </a:pPr>
              <a:t>2019/3/20</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Century Gothic" pitchFamily="34" charset="0"/>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Century Gothic" pitchFamily="34" charset="0"/>
              </a:defRPr>
            </a:lvl1pPr>
          </a:lstStyle>
          <a:p>
            <a:pPr>
              <a:defRPr/>
            </a:pPr>
            <a:fld id="{206077A8-8035-4D7F-8D49-4DED4F956CA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8.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6" Type="http://schemas.microsoft.com/office/2007/relationships/hdphoto" Target="../media/hdphoto3.wdp"/><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6.tm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7.tm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8.tm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9.gif"/><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3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3.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34.jp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35.jp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36.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37.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38.jp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39.jp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40.jp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41.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2.tmp"/><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4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4.tmp"/><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48.tmp"/><Relationship Id="rId5" Type="http://schemas.openxmlformats.org/officeDocument/2006/relationships/image" Target="../media/image47.tm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gif"/><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9.tmp"/><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50.tmp"/><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51.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52.tm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53.tmp"/><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54.tm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57.tmp"/><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58.tmp"/><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notesSlide" Target="../notesSlides/notesSlide49.xml"/><Relationship Id="rId7"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60.jp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jp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5.xml"/><Relationship Id="rId7" Type="http://schemas.openxmlformats.org/officeDocument/2006/relationships/image" Target="../media/image8.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jpg"/><Relationship Id="rId5" Type="http://schemas.openxmlformats.org/officeDocument/2006/relationships/image" Target="../media/image6.jpg"/><Relationship Id="rId10" Type="http://schemas.openxmlformats.org/officeDocument/2006/relationships/image" Target="../media/image10.png"/><Relationship Id="rId4" Type="http://schemas.openxmlformats.org/officeDocument/2006/relationships/image" Target="../media/image5.jp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51.xml"/><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63.jpg"/><Relationship Id="rId5" Type="http://schemas.openxmlformats.org/officeDocument/2006/relationships/image" Target="../media/image67.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71.tmp"/><Relationship Id="rId5" Type="http://schemas.openxmlformats.org/officeDocument/2006/relationships/image" Target="../media/image70.tmp"/><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72.tmp"/><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73.tmp"/><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76.tmp"/><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77.tmp"/><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78.tm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1.xml"/><Relationship Id="rId5" Type="http://schemas.openxmlformats.org/officeDocument/2006/relationships/image" Target="../media/image79.tmp"/><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80.tmp"/><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image" Target="../media/image85.jpeg"/><Relationship Id="rId5" Type="http://schemas.openxmlformats.org/officeDocument/2006/relationships/image" Target="../media/image84.jp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87.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6350" y="4360862"/>
            <a:ext cx="9144000" cy="2497137"/>
          </a:xfrm>
          <a:prstGeom prst="rect">
            <a:avLst/>
          </a:prstGeom>
          <a:gradFill>
            <a:gsLst>
              <a:gs pos="49000">
                <a:schemeClr val="accent1">
                  <a:lumMod val="75000"/>
                </a:schemeClr>
              </a:gs>
              <a:gs pos="18000">
                <a:schemeClr val="bg1">
                  <a:lumMod val="65000"/>
                </a:schemeClr>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1425"/>
          </a:p>
        </p:txBody>
      </p:sp>
      <p:sp>
        <p:nvSpPr>
          <p:cNvPr id="25" name="圆角矩形 24"/>
          <p:cNvSpPr/>
          <p:nvPr/>
        </p:nvSpPr>
        <p:spPr>
          <a:xfrm rot="10800000" flipV="1">
            <a:off x="4936510" y="5704365"/>
            <a:ext cx="30163" cy="276225"/>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766" eaLnBrk="1" fontAlgn="auto" hangingPunct="1">
              <a:spcBef>
                <a:spcPts val="0"/>
              </a:spcBef>
              <a:spcAft>
                <a:spcPts val="0"/>
              </a:spcAft>
              <a:defRPr/>
            </a:pPr>
            <a:endParaRPr lang="zh-CN" altLang="en-US" sz="1425">
              <a:solidFill>
                <a:schemeClr val="bg1"/>
              </a:solidFill>
            </a:endParaRPr>
          </a:p>
        </p:txBody>
      </p:sp>
      <p:grpSp>
        <p:nvGrpSpPr>
          <p:cNvPr id="3077" name="组合 40"/>
          <p:cNvGrpSpPr>
            <a:grpSpLocks/>
          </p:cNvGrpSpPr>
          <p:nvPr/>
        </p:nvGrpSpPr>
        <p:grpSpPr bwMode="auto">
          <a:xfrm>
            <a:off x="2952726" y="5698370"/>
            <a:ext cx="3992709" cy="377876"/>
            <a:chOff x="7364935" y="5995430"/>
            <a:chExt cx="5005656" cy="507192"/>
          </a:xfrm>
        </p:grpSpPr>
        <p:sp>
          <p:nvSpPr>
            <p:cNvPr id="3084" name="文本框 41"/>
            <p:cNvSpPr txBox="1">
              <a:spLocks noChangeArrowheads="1"/>
            </p:cNvSpPr>
            <p:nvPr/>
          </p:nvSpPr>
          <p:spPr bwMode="auto">
            <a:xfrm>
              <a:off x="7364935" y="5995430"/>
              <a:ext cx="2257277" cy="4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Century Gothic" panose="020B0502020202020204" pitchFamily="34" charset="0"/>
                  <a:ea typeface="微软雅黑" panose="020B0503020204020204" pitchFamily="34" charset="-122"/>
                </a:defRPr>
              </a:lvl1pPr>
              <a:lvl2pPr marL="742950" indent="-285750">
                <a:defRPr sz="1900">
                  <a:solidFill>
                    <a:schemeClr val="tx1"/>
                  </a:solidFill>
                  <a:latin typeface="Century Gothic" panose="020B0502020202020204" pitchFamily="34" charset="0"/>
                  <a:ea typeface="微软雅黑" panose="020B0503020204020204" pitchFamily="34" charset="-122"/>
                </a:defRPr>
              </a:lvl2pPr>
              <a:lvl3pPr marL="1143000" indent="-228600">
                <a:defRPr sz="1900">
                  <a:solidFill>
                    <a:schemeClr val="tx1"/>
                  </a:solidFill>
                  <a:latin typeface="Century Gothic" panose="020B0502020202020204" pitchFamily="34" charset="0"/>
                  <a:ea typeface="微软雅黑" panose="020B0503020204020204" pitchFamily="34" charset="-122"/>
                </a:defRPr>
              </a:lvl3pPr>
              <a:lvl4pPr marL="1600200" indent="-228600">
                <a:defRPr sz="1900">
                  <a:solidFill>
                    <a:schemeClr val="tx1"/>
                  </a:solidFill>
                  <a:latin typeface="Century Gothic" panose="020B0502020202020204" pitchFamily="34" charset="0"/>
                  <a:ea typeface="微软雅黑" panose="020B0503020204020204" pitchFamily="34" charset="-122"/>
                </a:defRPr>
              </a:lvl4pPr>
              <a:lvl5pPr marL="2057400" indent="-228600">
                <a:defRPr sz="1900">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sz="1900">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sz="1900">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sz="1900">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sz="1900">
                  <a:solidFill>
                    <a:schemeClr val="tx1"/>
                  </a:solidFill>
                  <a:latin typeface="Century Gothic" panose="020B0502020202020204" pitchFamily="34" charset="0"/>
                  <a:ea typeface="微软雅黑" panose="020B0503020204020204" pitchFamily="34" charset="-122"/>
                </a:defRPr>
              </a:lvl9pPr>
            </a:lstStyle>
            <a:p>
              <a:pPr algn="r" eaLnBrk="1" hangingPunct="1">
                <a:defRPr/>
              </a:pPr>
              <a:r>
                <a:rPr lang="zh-CN" altLang="en-US" sz="1800" b="1" dirty="0">
                  <a:solidFill>
                    <a:schemeClr val="tx2">
                      <a:lumMod val="75000"/>
                    </a:schemeClr>
                  </a:solidFill>
                  <a:latin typeface="微软雅黑" panose="020B0503020204020204" pitchFamily="34" charset="-122"/>
                </a:rPr>
                <a:t>指导老师：周诠</a:t>
              </a:r>
              <a:endParaRPr lang="en-US" altLang="zh-CN" sz="1800" b="1" dirty="0">
                <a:solidFill>
                  <a:schemeClr val="tx2">
                    <a:lumMod val="75000"/>
                  </a:schemeClr>
                </a:solidFill>
                <a:latin typeface="微软雅黑" panose="020B0503020204020204" pitchFamily="34" charset="-122"/>
              </a:endParaRPr>
            </a:p>
          </p:txBody>
        </p:sp>
        <p:sp>
          <p:nvSpPr>
            <p:cNvPr id="3085" name="矩形 42"/>
            <p:cNvSpPr>
              <a:spLocks noChangeArrowheads="1"/>
            </p:cNvSpPr>
            <p:nvPr/>
          </p:nvSpPr>
          <p:spPr bwMode="auto">
            <a:xfrm>
              <a:off x="10026898" y="6006897"/>
              <a:ext cx="2343693" cy="4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Century Gothic" panose="020B0502020202020204" pitchFamily="34" charset="0"/>
                  <a:ea typeface="微软雅黑" panose="020B0503020204020204" pitchFamily="34" charset="-122"/>
                </a:defRPr>
              </a:lvl1pPr>
              <a:lvl2pPr marL="742950" indent="-285750">
                <a:defRPr sz="1900">
                  <a:solidFill>
                    <a:schemeClr val="tx1"/>
                  </a:solidFill>
                  <a:latin typeface="Century Gothic" panose="020B0502020202020204" pitchFamily="34" charset="0"/>
                  <a:ea typeface="微软雅黑" panose="020B0503020204020204" pitchFamily="34" charset="-122"/>
                </a:defRPr>
              </a:lvl2pPr>
              <a:lvl3pPr marL="1143000" indent="-228600">
                <a:defRPr sz="1900">
                  <a:solidFill>
                    <a:schemeClr val="tx1"/>
                  </a:solidFill>
                  <a:latin typeface="Century Gothic" panose="020B0502020202020204" pitchFamily="34" charset="0"/>
                  <a:ea typeface="微软雅黑" panose="020B0503020204020204" pitchFamily="34" charset="-122"/>
                </a:defRPr>
              </a:lvl3pPr>
              <a:lvl4pPr marL="1600200" indent="-228600">
                <a:defRPr sz="1900">
                  <a:solidFill>
                    <a:schemeClr val="tx1"/>
                  </a:solidFill>
                  <a:latin typeface="Century Gothic" panose="020B0502020202020204" pitchFamily="34" charset="0"/>
                  <a:ea typeface="微软雅黑" panose="020B0503020204020204" pitchFamily="34" charset="-122"/>
                </a:defRPr>
              </a:lvl4pPr>
              <a:lvl5pPr marL="2057400" indent="-228600">
                <a:defRPr sz="1900">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sz="1900">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sz="1900">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sz="1900">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sz="1900">
                  <a:solidFill>
                    <a:schemeClr val="tx1"/>
                  </a:solidFill>
                  <a:latin typeface="Century Gothic" panose="020B0502020202020204" pitchFamily="34" charset="0"/>
                  <a:ea typeface="微软雅黑" panose="020B0503020204020204" pitchFamily="34" charset="-122"/>
                </a:defRPr>
              </a:lvl9pPr>
            </a:lstStyle>
            <a:p>
              <a:pPr algn="r" eaLnBrk="1" hangingPunct="1">
                <a:defRPr/>
              </a:pPr>
              <a:r>
                <a:rPr lang="zh-CN" altLang="en-US" sz="1800" b="1" dirty="0">
                  <a:solidFill>
                    <a:schemeClr val="tx2">
                      <a:lumMod val="50000"/>
                    </a:schemeClr>
                  </a:solidFill>
                  <a:latin typeface="微软雅黑" panose="020B0503020204020204" pitchFamily="34" charset="-122"/>
                </a:rPr>
                <a:t> 研究生：张晨光</a:t>
              </a:r>
              <a:endParaRPr lang="en-US" altLang="zh-CN" sz="1800" b="1" dirty="0">
                <a:solidFill>
                  <a:schemeClr val="tx2">
                    <a:lumMod val="50000"/>
                  </a:schemeClr>
                </a:solidFill>
                <a:latin typeface="微软雅黑" panose="020B0503020204020204" pitchFamily="34" charset="-122"/>
              </a:endParaRPr>
            </a:p>
          </p:txBody>
        </p:sp>
      </p:grpSp>
      <p:sp>
        <p:nvSpPr>
          <p:cNvPr id="3078" name="文本框 45"/>
          <p:cNvSpPr txBox="1">
            <a:spLocks noChangeArrowheads="1"/>
          </p:cNvSpPr>
          <p:nvPr/>
        </p:nvSpPr>
        <p:spPr bwMode="auto">
          <a:xfrm>
            <a:off x="1431925" y="4709420"/>
            <a:ext cx="5983375" cy="300080"/>
          </a:xfrm>
          <a:prstGeom prst="rect">
            <a:avLst/>
          </a:prstGeom>
          <a:solidFill>
            <a:schemeClr val="accent1">
              <a:lumMod val="75000"/>
            </a:schemeClr>
          </a:solidFill>
          <a:ln>
            <a:noFill/>
          </a:ln>
          <a:extLst/>
        </p:spPr>
        <p:txBody>
          <a:bodyPr wrap="square" lIns="68577" tIns="34289" rIns="68577" bIns="3428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500" dirty="0">
                <a:solidFill>
                  <a:schemeClr val="bg1"/>
                </a:solidFill>
                <a:latin typeface="微软雅黑" panose="020B0503020204020204" pitchFamily="34" charset="-122"/>
                <a:ea typeface="微软雅黑" panose="020B0503020204020204" pitchFamily="34" charset="-122"/>
              </a:rPr>
              <a:t>中国空间技术研究院        西安分院       航天器数据传输与处理</a:t>
            </a:r>
          </a:p>
        </p:txBody>
      </p:sp>
      <p:pic>
        <p:nvPicPr>
          <p:cNvPr id="3081" name="图片 5"/>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01650" y="644525"/>
            <a:ext cx="11525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31925" y="665163"/>
            <a:ext cx="6831013" cy="1570037"/>
          </a:xfrm>
          <a:prstGeom prst="rect">
            <a:avLst/>
          </a:prstGeom>
          <a:noFill/>
        </p:spPr>
        <p:txBody>
          <a:bodyPr>
            <a:spAutoFit/>
          </a:bodyPr>
          <a:lstStyle/>
          <a:p>
            <a:pPr algn="ctr" defTabSz="685766" eaLnBrk="1" fontAlgn="auto" hangingPunct="1">
              <a:spcBef>
                <a:spcPts val="0"/>
              </a:spcBef>
              <a:spcAft>
                <a:spcPts val="0"/>
              </a:spcAft>
              <a:defRPr/>
            </a:pPr>
            <a:r>
              <a:rPr lang="en-US" altLang="zh-CN" sz="4800" dirty="0">
                <a:ln w="0"/>
                <a:effectLst>
                  <a:outerShdw blurRad="50800" dist="38100" dir="2700000" algn="tl" rotWithShape="0">
                    <a:prstClr val="black">
                      <a:alpha val="40000"/>
                    </a:prstClr>
                  </a:outerShdw>
                </a:effectLst>
                <a:latin typeface="楷体" panose="02010609060101010101" pitchFamily="49" charset="-122"/>
                <a:ea typeface="楷体" panose="02010609060101010101" pitchFamily="49" charset="-122"/>
                <a:cs typeface="Segoe UI Semilight" panose="020B0402040204020203" pitchFamily="34" charset="0"/>
              </a:rPr>
              <a:t>2016</a:t>
            </a:r>
            <a:r>
              <a:rPr lang="zh-CN" altLang="en-US" sz="4800" dirty="0">
                <a:ln w="0"/>
                <a:effectLst>
                  <a:outerShdw blurRad="50800" dist="38100" dir="2700000" algn="tl" rotWithShape="0">
                    <a:prstClr val="black">
                      <a:alpha val="40000"/>
                    </a:prstClr>
                  </a:outerShdw>
                </a:effectLst>
                <a:latin typeface="楷体" panose="02010609060101010101" pitchFamily="49" charset="-122"/>
                <a:ea typeface="楷体" panose="02010609060101010101" pitchFamily="49" charset="-122"/>
                <a:cs typeface="Segoe UI Semilight" panose="020B0402040204020203" pitchFamily="34" charset="0"/>
              </a:rPr>
              <a:t>级硕士研究生</a:t>
            </a:r>
            <a:endParaRPr lang="en-US" altLang="zh-CN" sz="4800" dirty="0">
              <a:ln w="0"/>
              <a:effectLst>
                <a:outerShdw blurRad="50800" dist="38100" dir="2700000" algn="tl" rotWithShape="0">
                  <a:prstClr val="black">
                    <a:alpha val="40000"/>
                  </a:prstClr>
                </a:outerShdw>
              </a:effectLst>
              <a:latin typeface="楷体" panose="02010609060101010101" pitchFamily="49" charset="-122"/>
              <a:ea typeface="楷体" panose="02010609060101010101" pitchFamily="49" charset="-122"/>
              <a:cs typeface="Segoe UI Semilight" panose="020B0402040204020203" pitchFamily="34" charset="0"/>
            </a:endParaRPr>
          </a:p>
          <a:p>
            <a:pPr algn="ctr" defTabSz="685766" eaLnBrk="1" fontAlgn="auto" hangingPunct="1">
              <a:spcBef>
                <a:spcPts val="0"/>
              </a:spcBef>
              <a:spcAft>
                <a:spcPts val="0"/>
              </a:spcAft>
              <a:defRPr/>
            </a:pPr>
            <a:r>
              <a:rPr lang="zh-CN" altLang="en-US" sz="4800" dirty="0" smtClean="0">
                <a:ln w="0"/>
                <a:effectLst>
                  <a:outerShdw blurRad="50800" dist="38100" dir="2700000" algn="tl" rotWithShape="0">
                    <a:prstClr val="black">
                      <a:alpha val="40000"/>
                    </a:prstClr>
                  </a:outerShdw>
                </a:effectLst>
                <a:latin typeface="楷体" panose="02010609060101010101" pitchFamily="49" charset="-122"/>
                <a:ea typeface="楷体" panose="02010609060101010101" pitchFamily="49" charset="-122"/>
                <a:cs typeface="Segoe UI Semilight" panose="020B0402040204020203" pitchFamily="34" charset="0"/>
              </a:rPr>
              <a:t>论文预答辩</a:t>
            </a:r>
            <a:endParaRPr lang="zh-CN" altLang="en-US" sz="4800" dirty="0">
              <a:ln w="0"/>
              <a:effectLst>
                <a:outerShdw blurRad="50800" dist="38100" dir="2700000" algn="tl" rotWithShape="0">
                  <a:prstClr val="black">
                    <a:alpha val="40000"/>
                  </a:prstClr>
                </a:outerShdw>
              </a:effectLst>
              <a:latin typeface="Century Gothic" pitchFamily="34" charset="0"/>
            </a:endParaRPr>
          </a:p>
        </p:txBody>
      </p:sp>
      <p:sp>
        <p:nvSpPr>
          <p:cNvPr id="10" name="矩形 9"/>
          <p:cNvSpPr/>
          <p:nvPr/>
        </p:nvSpPr>
        <p:spPr>
          <a:xfrm>
            <a:off x="501650" y="2859290"/>
            <a:ext cx="8093075" cy="830997"/>
          </a:xfrm>
          <a:prstGeom prst="rect">
            <a:avLst/>
          </a:prstGeom>
          <a:noFill/>
        </p:spPr>
        <p:txBody>
          <a:bodyPr wrap="square">
            <a:spAutoFit/>
          </a:bodyPr>
          <a:lstStyle/>
          <a:p>
            <a:pPr lvl="0" algn="ctr" defTabSz="914400" eaLnBrk="1" hangingPunct="1">
              <a:lnSpc>
                <a:spcPct val="150000"/>
              </a:lnSpc>
            </a:pPr>
            <a:r>
              <a:rPr lang="zh-CN" altLang="en-US" sz="3200" dirty="0">
                <a:latin typeface="Times New Roman" pitchFamily="18" charset="0"/>
                <a:ea typeface="黑体" pitchFamily="49" charset="-122"/>
                <a:cs typeface="宋体" pitchFamily="2" charset="-122"/>
              </a:rPr>
              <a:t>基于特征点检测的图像配准</a:t>
            </a:r>
            <a:r>
              <a:rPr lang="zh-CN" altLang="en-US" sz="3200" dirty="0" smtClean="0">
                <a:latin typeface="Times New Roman" pitchFamily="18" charset="0"/>
                <a:ea typeface="黑体" pitchFamily="49" charset="-122"/>
                <a:cs typeface="宋体" pitchFamily="2" charset="-122"/>
              </a:rPr>
              <a:t>研究</a:t>
            </a:r>
            <a:endParaRPr lang="zh-CN" altLang="zh-CN" sz="3200" dirty="0">
              <a:latin typeface="Times New Roman" pitchFamily="18" charset="0"/>
              <a:ea typeface="黑体" pitchFamily="49" charset="-122"/>
              <a:cs typeface="宋体" pitchFamily="2" charset="-122"/>
            </a:endParaRPr>
          </a:p>
        </p:txBody>
      </p:sp>
      <p:grpSp>
        <p:nvGrpSpPr>
          <p:cNvPr id="20" name="组合 19"/>
          <p:cNvGrpSpPr/>
          <p:nvPr/>
        </p:nvGrpSpPr>
        <p:grpSpPr>
          <a:xfrm>
            <a:off x="1654175" y="5507459"/>
            <a:ext cx="828292" cy="751153"/>
            <a:chOff x="1895446" y="2358495"/>
            <a:chExt cx="1823547" cy="1653722"/>
          </a:xfrm>
          <a:solidFill>
            <a:schemeClr val="accent1">
              <a:lumMod val="75000"/>
            </a:schemeClr>
          </a:solidFill>
        </p:grpSpPr>
        <p:sp>
          <p:nvSpPr>
            <p:cNvPr id="21" name="椭圆 20"/>
            <p:cNvSpPr>
              <a:spLocks noChangeAspect="1"/>
            </p:cNvSpPr>
            <p:nvPr/>
          </p:nvSpPr>
          <p:spPr>
            <a:xfrm rot="20678848">
              <a:off x="2526457" y="2358495"/>
              <a:ext cx="108000" cy="108000"/>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21"/>
            <p:cNvSpPr>
              <a:spLocks noChangeAspect="1"/>
            </p:cNvSpPr>
            <p:nvPr/>
          </p:nvSpPr>
          <p:spPr>
            <a:xfrm>
              <a:off x="2898532" y="2950553"/>
              <a:ext cx="144000" cy="144000"/>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3" name="直接连接符 22"/>
            <p:cNvCxnSpPr>
              <a:stCxn id="21" idx="2"/>
              <a:endCxn id="40" idx="0"/>
            </p:cNvCxnSpPr>
            <p:nvPr/>
          </p:nvCxnSpPr>
          <p:spPr>
            <a:xfrm flipH="1">
              <a:off x="1940446" y="2426792"/>
              <a:ext cx="587938" cy="505761"/>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1" idx="6"/>
              <a:endCxn id="31" idx="1"/>
            </p:cNvCxnSpPr>
            <p:nvPr/>
          </p:nvCxnSpPr>
          <p:spPr>
            <a:xfrm>
              <a:off x="2632530" y="2398198"/>
              <a:ext cx="847933" cy="300098"/>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4"/>
              <a:endCxn id="22" idx="1"/>
            </p:cNvCxnSpPr>
            <p:nvPr/>
          </p:nvCxnSpPr>
          <p:spPr>
            <a:xfrm>
              <a:off x="2594754" y="2464568"/>
              <a:ext cx="324867" cy="507074"/>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0" idx="4"/>
              <a:endCxn id="41" idx="2"/>
            </p:cNvCxnSpPr>
            <p:nvPr/>
          </p:nvCxnSpPr>
          <p:spPr>
            <a:xfrm>
              <a:off x="1940446" y="3022553"/>
              <a:ext cx="1155167" cy="949839"/>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2" idx="2"/>
              <a:endCxn id="40" idx="5"/>
            </p:cNvCxnSpPr>
            <p:nvPr/>
          </p:nvCxnSpPr>
          <p:spPr>
            <a:xfrm flipH="1" flipV="1">
              <a:off x="1972266" y="3009373"/>
              <a:ext cx="1656727" cy="503096"/>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31" idx="2"/>
              <a:endCxn id="40" idx="6"/>
            </p:cNvCxnSpPr>
            <p:nvPr/>
          </p:nvCxnSpPr>
          <p:spPr>
            <a:xfrm flipH="1">
              <a:off x="1985446" y="2726297"/>
              <a:ext cx="1483418" cy="251256"/>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1" idx="7"/>
              <a:endCxn id="31" idx="4"/>
            </p:cNvCxnSpPr>
            <p:nvPr/>
          </p:nvCxnSpPr>
          <p:spPr>
            <a:xfrm flipV="1">
              <a:off x="3163599" y="2765897"/>
              <a:ext cx="344865" cy="1178334"/>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椭圆 30"/>
            <p:cNvSpPr>
              <a:spLocks noChangeAspect="1"/>
            </p:cNvSpPr>
            <p:nvPr/>
          </p:nvSpPr>
          <p:spPr>
            <a:xfrm>
              <a:off x="3468864" y="2686697"/>
              <a:ext cx="79200" cy="79200"/>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2" name="直接连接符 31"/>
            <p:cNvCxnSpPr>
              <a:stCxn id="22" idx="4"/>
              <a:endCxn id="41" idx="0"/>
            </p:cNvCxnSpPr>
            <p:nvPr/>
          </p:nvCxnSpPr>
          <p:spPr>
            <a:xfrm>
              <a:off x="2970532" y="3094553"/>
              <a:ext cx="164906" cy="838014"/>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2" idx="5"/>
              <a:endCxn id="42" idx="1"/>
            </p:cNvCxnSpPr>
            <p:nvPr/>
          </p:nvCxnSpPr>
          <p:spPr>
            <a:xfrm>
              <a:off x="3021444" y="3073465"/>
              <a:ext cx="620729" cy="407184"/>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3"/>
              <a:endCxn id="22" idx="7"/>
            </p:cNvCxnSpPr>
            <p:nvPr/>
          </p:nvCxnSpPr>
          <p:spPr>
            <a:xfrm flipH="1">
              <a:off x="3021444" y="2754298"/>
              <a:ext cx="459019" cy="217343"/>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1" idx="5"/>
              <a:endCxn id="42" idx="0"/>
            </p:cNvCxnSpPr>
            <p:nvPr/>
          </p:nvCxnSpPr>
          <p:spPr>
            <a:xfrm>
              <a:off x="3536465" y="2754298"/>
              <a:ext cx="137528" cy="713171"/>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椭圆 35"/>
            <p:cNvSpPr>
              <a:spLocks noChangeAspect="1"/>
            </p:cNvSpPr>
            <p:nvPr/>
          </p:nvSpPr>
          <p:spPr>
            <a:xfrm>
              <a:off x="2139733" y="3576429"/>
              <a:ext cx="108000" cy="108000"/>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7" name="直接连接符 36"/>
            <p:cNvCxnSpPr>
              <a:stCxn id="22" idx="3"/>
              <a:endCxn id="36" idx="0"/>
            </p:cNvCxnSpPr>
            <p:nvPr/>
          </p:nvCxnSpPr>
          <p:spPr>
            <a:xfrm flipH="1">
              <a:off x="2193733" y="3073465"/>
              <a:ext cx="725887" cy="502964"/>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6" idx="4"/>
              <a:endCxn id="41" idx="3"/>
            </p:cNvCxnSpPr>
            <p:nvPr/>
          </p:nvCxnSpPr>
          <p:spPr>
            <a:xfrm>
              <a:off x="2193733" y="3684429"/>
              <a:ext cx="913544" cy="316124"/>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42" idx="3"/>
              <a:endCxn id="36" idx="6"/>
            </p:cNvCxnSpPr>
            <p:nvPr/>
          </p:nvCxnSpPr>
          <p:spPr>
            <a:xfrm flipH="1">
              <a:off x="2247733" y="3544289"/>
              <a:ext cx="1394440" cy="86140"/>
            </a:xfrm>
            <a:prstGeom prst="line">
              <a:avLst/>
            </a:prstGeom>
            <a:grpFill/>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a:spLocks noChangeAspect="1"/>
            </p:cNvSpPr>
            <p:nvPr/>
          </p:nvSpPr>
          <p:spPr>
            <a:xfrm>
              <a:off x="1895446" y="2932553"/>
              <a:ext cx="90000" cy="90000"/>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40"/>
            <p:cNvSpPr>
              <a:spLocks noChangeAspect="1"/>
            </p:cNvSpPr>
            <p:nvPr/>
          </p:nvSpPr>
          <p:spPr>
            <a:xfrm>
              <a:off x="3095613" y="3932567"/>
              <a:ext cx="79650" cy="79650"/>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椭圆 41"/>
            <p:cNvSpPr>
              <a:spLocks noChangeAspect="1"/>
            </p:cNvSpPr>
            <p:nvPr/>
          </p:nvSpPr>
          <p:spPr>
            <a:xfrm>
              <a:off x="3628993" y="3467469"/>
              <a:ext cx="90000" cy="90000"/>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transition spd="slow" advTm="18399">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rot="10800000" flipV="1">
            <a:off x="4016683" y="2700738"/>
            <a:ext cx="1332000" cy="1332000"/>
          </a:xfrm>
          <a:prstGeom prst="roundRect">
            <a:avLst>
              <a:gd name="adj" fmla="val 5039"/>
            </a:avLst>
          </a:prstGeom>
          <a:gradFill>
            <a:gsLst>
              <a:gs pos="82000">
                <a:schemeClr val="accent1">
                  <a:alpha val="88000"/>
                  <a:lumMod val="71000"/>
                  <a:lumOff val="29000"/>
                </a:schemeClr>
              </a:gs>
              <a:gs pos="8000">
                <a:schemeClr val="accent1">
                  <a:lumMod val="75000"/>
                  <a:alpha val="90000"/>
                </a:schemeClr>
              </a:gs>
            </a:gsLst>
            <a:lin ang="108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r>
              <a:rPr lang="en-US" altLang="zh-CN" sz="5400" dirty="0"/>
              <a:t>2</a:t>
            </a:r>
            <a:endParaRPr lang="zh-CN" altLang="en-US" sz="5400" dirty="0"/>
          </a:p>
        </p:txBody>
      </p:sp>
    </p:spTree>
    <p:extLst>
      <p:ext uri="{BB962C8B-B14F-4D97-AF65-F5344CB8AC3E}">
        <p14:creationId xmlns:p14="http://schemas.microsoft.com/office/powerpoint/2010/main" val="410146522"/>
      </p:ext>
    </p:extLst>
  </p:cSld>
  <p:clrMapOvr>
    <a:masterClrMapping/>
  </p:clrMapOvr>
  <p:transition spd="slow" advTm="43111">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6162" y="1089025"/>
            <a:ext cx="4306063" cy="5741417"/>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0" y="1130870"/>
            <a:ext cx="4311460" cy="5748613"/>
          </a:xfrm>
          <a:prstGeom prst="rect">
            <a:avLst/>
          </a:prstGeom>
        </p:spPr>
      </p:pic>
    </p:spTree>
    <p:custDataLst>
      <p:tags r:id="rId1"/>
    </p:custDataLst>
    <p:extLst>
      <p:ext uri="{BB962C8B-B14F-4D97-AF65-F5344CB8AC3E}">
        <p14:creationId xmlns:p14="http://schemas.microsoft.com/office/powerpoint/2010/main" val="1176897682"/>
      </p:ext>
    </p:extLst>
  </p:cSld>
  <p:clrMapOvr>
    <a:masterClrMapping/>
  </p:clrMapOvr>
  <p:transition spd="slow" advTm="48457">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088" y="1166598"/>
            <a:ext cx="6473474" cy="5666749"/>
          </a:xfrm>
          <a:prstGeom prst="rect">
            <a:avLst/>
          </a:prstGeom>
        </p:spPr>
      </p:pic>
    </p:spTree>
    <p:custDataLst>
      <p:tags r:id="rId1"/>
    </p:custDataLst>
    <p:extLst>
      <p:ext uri="{BB962C8B-B14F-4D97-AF65-F5344CB8AC3E}">
        <p14:creationId xmlns:p14="http://schemas.microsoft.com/office/powerpoint/2010/main" val="3206713918"/>
      </p:ext>
    </p:extLst>
  </p:cSld>
  <p:clrMapOvr>
    <a:masterClrMapping/>
  </p:clrMapOvr>
  <p:transition spd="slow" advTm="48457">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1065998"/>
            <a:ext cx="9143999" cy="5808663"/>
          </a:xfrm>
          <a:prstGeom prst="rect">
            <a:avLst/>
          </a:prstGeom>
        </p:spPr>
      </p:pic>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6">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709888814"/>
      </p:ext>
    </p:extLst>
  </p:cSld>
  <p:clrMapOvr>
    <a:masterClrMapping/>
  </p:clrMapOvr>
  <p:transition spd="slow" advTm="48457">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618" y="1088931"/>
            <a:ext cx="9166618" cy="57690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18" y="1088931"/>
            <a:ext cx="6258798" cy="1800476"/>
          </a:xfrm>
          <a:prstGeom prst="rect">
            <a:avLst/>
          </a:prstGeom>
        </p:spPr>
      </p:pic>
      <p:sp>
        <p:nvSpPr>
          <p:cNvPr id="22" name="文本框 21"/>
          <p:cNvSpPr txBox="1"/>
          <p:nvPr/>
        </p:nvSpPr>
        <p:spPr>
          <a:xfrm>
            <a:off x="6388580" y="1188587"/>
            <a:ext cx="2614743" cy="1554272"/>
          </a:xfrm>
          <a:prstGeom prst="rect">
            <a:avLst/>
          </a:prstGeom>
          <a:noFill/>
        </p:spPr>
        <p:txBody>
          <a:bodyPr wrap="square" rtlCol="0">
            <a:spAutoFit/>
          </a:bodyPr>
          <a:lstStyle/>
          <a:p>
            <a:r>
              <a:rPr lang="zh-CN" altLang="en-US" dirty="0"/>
              <a:t>如果在各个方向上移动这个特征的小窗口，窗口内区域的灰度发生了较大的变化，那么就认为在窗口内遇到了角</a:t>
            </a:r>
            <a:r>
              <a:rPr lang="zh-CN" altLang="en-US" dirty="0" smtClean="0"/>
              <a:t>点</a:t>
            </a:r>
            <a:endParaRPr lang="zh-CN" altLang="en-US" dirty="0"/>
          </a:p>
        </p:txBody>
      </p:sp>
      <p:pic>
        <p:nvPicPr>
          <p:cNvPr id="23" name="图片 22"/>
          <p:cNvPicPr>
            <a:picLocks noChangeAspect="1"/>
          </p:cNvPicPr>
          <p:nvPr/>
        </p:nvPicPr>
        <p:blipFill rotWithShape="1">
          <a:blip r:embed="rId6">
            <a:extLst>
              <a:ext uri="{28A0092B-C50C-407E-A947-70E740481C1C}">
                <a14:useLocalDpi xmlns:a14="http://schemas.microsoft.com/office/drawing/2010/main" val="0"/>
              </a:ext>
            </a:extLst>
          </a:blip>
          <a:srcRect l="-1763" t="-307" r="1763" b="307"/>
          <a:stretch/>
        </p:blipFill>
        <p:spPr>
          <a:xfrm>
            <a:off x="3316003" y="3516922"/>
            <a:ext cx="5815640" cy="3341077"/>
          </a:xfrm>
          <a:prstGeom prst="rect">
            <a:avLst/>
          </a:prstGeom>
        </p:spPr>
      </p:pic>
      <p:pic>
        <p:nvPicPr>
          <p:cNvPr id="24" name="图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516922"/>
            <a:ext cx="5232817" cy="2028093"/>
          </a:xfrm>
          <a:prstGeom prst="rect">
            <a:avLst/>
          </a:prstGeom>
        </p:spPr>
      </p:pic>
    </p:spTree>
    <p:custDataLst>
      <p:tags r:id="rId1"/>
    </p:custDataLst>
    <p:extLst>
      <p:ext uri="{BB962C8B-B14F-4D97-AF65-F5344CB8AC3E}">
        <p14:creationId xmlns:p14="http://schemas.microsoft.com/office/powerpoint/2010/main" val="1391352494"/>
      </p:ext>
    </p:extLst>
  </p:cSld>
  <p:clrMapOvr>
    <a:masterClrMapping/>
  </p:clrMapOvr>
  <p:transition spd="slow" advTm="48457">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2" name="图片 21"/>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1" y="1733313"/>
            <a:ext cx="9130005" cy="4649902"/>
          </a:xfrm>
          <a:prstGeom prst="rect">
            <a:avLst/>
          </a:prstGeom>
        </p:spPr>
      </p:pic>
      <p:sp>
        <p:nvSpPr>
          <p:cNvPr id="2" name="文本框 1"/>
          <p:cNvSpPr txBox="1"/>
          <p:nvPr/>
        </p:nvSpPr>
        <p:spPr>
          <a:xfrm>
            <a:off x="587375" y="1667307"/>
            <a:ext cx="1519678" cy="646331"/>
          </a:xfrm>
          <a:prstGeom prst="rect">
            <a:avLst/>
          </a:prstGeom>
          <a:noFill/>
        </p:spPr>
        <p:txBody>
          <a:bodyPr wrap="square" rtlCol="0">
            <a:spAutoFit/>
          </a:bodyPr>
          <a:lstStyle/>
          <a:p>
            <a:r>
              <a:rPr lang="en-US" altLang="zh-CN" sz="3600" b="1" dirty="0" smtClean="0">
                <a:solidFill>
                  <a:srgbClr val="4472C4"/>
                </a:solidFill>
              </a:rPr>
              <a:t>FAST</a:t>
            </a:r>
            <a:endParaRPr lang="zh-CN" altLang="en-US" sz="3600" b="1" dirty="0">
              <a:solidFill>
                <a:srgbClr val="4472C4"/>
              </a:solidFill>
            </a:endParaRPr>
          </a:p>
        </p:txBody>
      </p:sp>
    </p:spTree>
    <p:custDataLst>
      <p:tags r:id="rId1"/>
    </p:custDataLst>
    <p:extLst>
      <p:ext uri="{BB962C8B-B14F-4D97-AF65-F5344CB8AC3E}">
        <p14:creationId xmlns:p14="http://schemas.microsoft.com/office/powerpoint/2010/main" val="2364719913"/>
      </p:ext>
    </p:extLst>
  </p:cSld>
  <p:clrMapOvr>
    <a:masterClrMapping/>
  </p:clrMapOvr>
  <p:transition spd="slow" advTm="48457">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7391" y="1248345"/>
            <a:ext cx="4696193" cy="5656778"/>
          </a:xfrm>
          <a:prstGeom prst="rect">
            <a:avLst/>
          </a:prstGeom>
        </p:spPr>
      </p:pic>
    </p:spTree>
    <p:custDataLst>
      <p:tags r:id="rId1"/>
    </p:custDataLst>
    <p:extLst>
      <p:ext uri="{BB962C8B-B14F-4D97-AF65-F5344CB8AC3E}">
        <p14:creationId xmlns:p14="http://schemas.microsoft.com/office/powerpoint/2010/main" val="1374293544"/>
      </p:ext>
    </p:extLst>
  </p:cSld>
  <p:clrMapOvr>
    <a:masterClrMapping/>
  </p:clrMapOvr>
  <p:transition spd="slow" advTm="48457">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2" name="图片 21"/>
          <p:cNvPicPr>
            <a:picLocks noChangeAspect="1"/>
          </p:cNvPicPr>
          <p:nvPr/>
        </p:nvPicPr>
        <p:blipFill rotWithShape="1">
          <a:blip r:embed="rId5">
            <a:extLst>
              <a:ext uri="{28A0092B-C50C-407E-A947-70E740481C1C}">
                <a14:useLocalDpi xmlns:a14="http://schemas.microsoft.com/office/drawing/2010/main" val="0"/>
              </a:ext>
            </a:extLst>
          </a:blip>
          <a:srcRect t="38995"/>
          <a:stretch/>
        </p:blipFill>
        <p:spPr>
          <a:xfrm>
            <a:off x="-1" y="1220788"/>
            <a:ext cx="9163001" cy="5355858"/>
          </a:xfrm>
          <a:prstGeom prst="rect">
            <a:avLst/>
          </a:prstGeom>
        </p:spPr>
      </p:pic>
      <p:sp>
        <p:nvSpPr>
          <p:cNvPr id="23" name="文本框 22"/>
          <p:cNvSpPr txBox="1"/>
          <p:nvPr/>
        </p:nvSpPr>
        <p:spPr>
          <a:xfrm>
            <a:off x="6015901" y="4813807"/>
            <a:ext cx="1519678" cy="646331"/>
          </a:xfrm>
          <a:prstGeom prst="rect">
            <a:avLst/>
          </a:prstGeom>
          <a:noFill/>
        </p:spPr>
        <p:txBody>
          <a:bodyPr wrap="square" rtlCol="0">
            <a:spAutoFit/>
          </a:bodyPr>
          <a:lstStyle/>
          <a:p>
            <a:r>
              <a:rPr lang="en-US" altLang="zh-CN" sz="3600" b="1" dirty="0" smtClean="0">
                <a:solidFill>
                  <a:srgbClr val="4472C4"/>
                </a:solidFill>
              </a:rPr>
              <a:t>BRIEF</a:t>
            </a:r>
            <a:endParaRPr lang="zh-CN" altLang="en-US" sz="3600" b="1" dirty="0">
              <a:solidFill>
                <a:srgbClr val="4472C4"/>
              </a:solidFill>
            </a:endParaRPr>
          </a:p>
        </p:txBody>
      </p:sp>
    </p:spTree>
    <p:custDataLst>
      <p:tags r:id="rId1"/>
    </p:custDataLst>
    <p:extLst>
      <p:ext uri="{BB962C8B-B14F-4D97-AF65-F5344CB8AC3E}">
        <p14:creationId xmlns:p14="http://schemas.microsoft.com/office/powerpoint/2010/main" val="4098110794"/>
      </p:ext>
    </p:extLst>
  </p:cSld>
  <p:clrMapOvr>
    <a:masterClrMapping/>
  </p:clrMapOvr>
  <p:transition spd="slow" advTm="48457">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9202" y="2158029"/>
            <a:ext cx="5405596" cy="4699971"/>
          </a:xfrm>
          <a:prstGeom prst="rect">
            <a:avLst/>
          </a:prstGeom>
        </p:spPr>
      </p:pic>
    </p:spTree>
    <p:custDataLst>
      <p:tags r:id="rId1"/>
    </p:custDataLst>
    <p:extLst>
      <p:ext uri="{BB962C8B-B14F-4D97-AF65-F5344CB8AC3E}">
        <p14:creationId xmlns:p14="http://schemas.microsoft.com/office/powerpoint/2010/main" val="1514063697"/>
      </p:ext>
    </p:extLst>
  </p:cSld>
  <p:clrMapOvr>
    <a:masterClrMapping/>
  </p:clrMapOvr>
  <p:transition spd="slow" advTm="48457">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058" y="2572540"/>
            <a:ext cx="4438859" cy="4049486"/>
          </a:xfrm>
          <a:prstGeom prst="rect">
            <a:avLst/>
          </a:prstGeom>
        </p:spPr>
      </p:pic>
    </p:spTree>
    <p:custDataLst>
      <p:tags r:id="rId1"/>
    </p:custDataLst>
    <p:extLst>
      <p:ext uri="{BB962C8B-B14F-4D97-AF65-F5344CB8AC3E}">
        <p14:creationId xmlns:p14="http://schemas.microsoft.com/office/powerpoint/2010/main" val="1273218089"/>
      </p:ext>
    </p:extLst>
  </p:cSld>
  <p:clrMapOvr>
    <a:masterClrMapping/>
  </p:clrMapOvr>
  <p:transition spd="slow" advTm="48457">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9" name="组 13"/>
          <p:cNvGrpSpPr>
            <a:grpSpLocks/>
          </p:cNvGrpSpPr>
          <p:nvPr/>
        </p:nvGrpSpPr>
        <p:grpSpPr bwMode="auto">
          <a:xfrm>
            <a:off x="4529138" y="201613"/>
            <a:ext cx="4371975" cy="646112"/>
            <a:chOff x="8585157" y="241599"/>
            <a:chExt cx="3606840" cy="532407"/>
          </a:xfrm>
        </p:grpSpPr>
        <p:grpSp>
          <p:nvGrpSpPr>
            <p:cNvPr id="4101"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522" y="518178"/>
                <a:ext cx="85029"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522" y="629369"/>
                <a:ext cx="8502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2867" y="321305"/>
                <a:ext cx="86336"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522" y="421376"/>
                <a:ext cx="85029"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3" name="圆角矩形 32"/>
              <p:cNvSpPr/>
              <p:nvPr/>
            </p:nvSpPr>
            <p:spPr>
              <a:xfrm rot="16200000" flipV="1">
                <a:off x="12073522" y="208152"/>
                <a:ext cx="8502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sp>
          <p:nvSpPr>
            <p:cNvPr id="26" name="文本框 25"/>
            <p:cNvSpPr txBox="1"/>
            <p:nvPr/>
          </p:nvSpPr>
          <p:spPr>
            <a:xfrm>
              <a:off x="8585157" y="293924"/>
              <a:ext cx="2877352" cy="480082"/>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75000"/>
                    </a:schemeClr>
                  </a:solidFill>
                  <a:latin typeface="微软雅黑" panose="020B0503020204020204" pitchFamily="34" charset="-122"/>
                </a:rPr>
                <a:t>中国空间技术研究院西安分院       </a:t>
              </a:r>
              <a:endParaRPr lang="en-US" altLang="zh-CN" sz="1200" b="1" dirty="0">
                <a:solidFill>
                  <a:schemeClr val="accent5">
                    <a:lumMod val="75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75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75000"/>
                  </a:schemeClr>
                </a:solidFill>
                <a:latin typeface="Arial" panose="020B0604020202020204" pitchFamily="34" charset="0"/>
                <a:cs typeface="Arial" panose="020B0604020202020204" pitchFamily="34" charset="0"/>
              </a:endParaRPr>
            </a:p>
          </p:txBody>
        </p:sp>
      </p:grpSp>
      <p:pic>
        <p:nvPicPr>
          <p:cNvPr id="39" name="图片 38"/>
          <p:cNvPicPr>
            <a:picLocks noChangeAspect="1"/>
          </p:cNvPicPr>
          <p:nvPr/>
        </p:nvPicPr>
        <p:blipFill>
          <a:blip r:embed="rId3"/>
          <a:stretch>
            <a:fillRect/>
          </a:stretch>
        </p:blipFill>
        <p:spPr>
          <a:xfrm>
            <a:off x="8061325" y="211138"/>
            <a:ext cx="604838" cy="611187"/>
          </a:xfrm>
          <a:prstGeom prst="rect">
            <a:avLst/>
          </a:prstGeom>
          <a:effectLst>
            <a:outerShdw blurRad="50800" dist="38100" dir="5400000" algn="t" rotWithShape="0">
              <a:prstClr val="black">
                <a:alpha val="40000"/>
              </a:prstClr>
            </a:outerShdw>
          </a:effectLst>
        </p:spPr>
      </p:pic>
      <p:sp>
        <p:nvSpPr>
          <p:cNvPr id="22" name="椭圆 21"/>
          <p:cNvSpPr>
            <a:spLocks noChangeAspect="1"/>
          </p:cNvSpPr>
          <p:nvPr/>
        </p:nvSpPr>
        <p:spPr>
          <a:xfrm>
            <a:off x="4376557" y="2014833"/>
            <a:ext cx="144000" cy="14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4520557" y="3311929"/>
            <a:ext cx="259995" cy="25999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stCxn id="22" idx="2"/>
            <a:endCxn id="55" idx="0"/>
          </p:cNvCxnSpPr>
          <p:nvPr/>
        </p:nvCxnSpPr>
        <p:spPr>
          <a:xfrm flipH="1">
            <a:off x="2571483" y="2086833"/>
            <a:ext cx="1805074" cy="771704"/>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6"/>
            <a:endCxn id="37" idx="0"/>
          </p:cNvCxnSpPr>
          <p:nvPr/>
        </p:nvCxnSpPr>
        <p:spPr>
          <a:xfrm>
            <a:off x="4520557" y="2086833"/>
            <a:ext cx="2051234" cy="91372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2" idx="4"/>
            <a:endCxn id="23" idx="0"/>
          </p:cNvCxnSpPr>
          <p:nvPr/>
        </p:nvCxnSpPr>
        <p:spPr>
          <a:xfrm>
            <a:off x="4448557" y="2158833"/>
            <a:ext cx="201998" cy="115309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55" idx="4"/>
            <a:endCxn id="56" idx="1"/>
          </p:cNvCxnSpPr>
          <p:nvPr/>
        </p:nvCxnSpPr>
        <p:spPr>
          <a:xfrm>
            <a:off x="2548501" y="3019400"/>
            <a:ext cx="1786949" cy="199268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7" idx="2"/>
            <a:endCxn id="55" idx="5"/>
          </p:cNvCxnSpPr>
          <p:nvPr/>
        </p:nvCxnSpPr>
        <p:spPr>
          <a:xfrm flipH="1" flipV="1">
            <a:off x="2608740" y="3003968"/>
            <a:ext cx="3386781" cy="167930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7" idx="2"/>
            <a:endCxn id="55" idx="6"/>
          </p:cNvCxnSpPr>
          <p:nvPr/>
        </p:nvCxnSpPr>
        <p:spPr>
          <a:xfrm flipH="1" flipV="1">
            <a:off x="2640423" y="2950460"/>
            <a:ext cx="3822208" cy="8482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6" idx="7"/>
            <a:endCxn id="37" idx="4"/>
          </p:cNvCxnSpPr>
          <p:nvPr/>
        </p:nvCxnSpPr>
        <p:spPr>
          <a:xfrm flipV="1">
            <a:off x="4461451" y="3144448"/>
            <a:ext cx="2035908" cy="188563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椭圆 36"/>
          <p:cNvSpPr>
            <a:spLocks noChangeAspect="1"/>
          </p:cNvSpPr>
          <p:nvPr/>
        </p:nvSpPr>
        <p:spPr>
          <a:xfrm rot="1641105">
            <a:off x="6453575" y="2991504"/>
            <a:ext cx="162000" cy="1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a:stCxn id="23" idx="4"/>
            <a:endCxn id="56" idx="0"/>
          </p:cNvCxnSpPr>
          <p:nvPr/>
        </p:nvCxnSpPr>
        <p:spPr>
          <a:xfrm flipH="1">
            <a:off x="4402178" y="3571924"/>
            <a:ext cx="248377" cy="1423062"/>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3" idx="5"/>
            <a:endCxn id="57" idx="1"/>
          </p:cNvCxnSpPr>
          <p:nvPr/>
        </p:nvCxnSpPr>
        <p:spPr>
          <a:xfrm>
            <a:off x="4742477" y="3533849"/>
            <a:ext cx="1284727" cy="10959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7" idx="3"/>
            <a:endCxn id="23" idx="6"/>
          </p:cNvCxnSpPr>
          <p:nvPr/>
        </p:nvCxnSpPr>
        <p:spPr>
          <a:xfrm flipH="1">
            <a:off x="4780552" y="3097061"/>
            <a:ext cx="1676835" cy="34486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7" idx="5"/>
            <a:endCxn id="57" idx="0"/>
          </p:cNvCxnSpPr>
          <p:nvPr/>
        </p:nvCxnSpPr>
        <p:spPr>
          <a:xfrm flipH="1">
            <a:off x="6087444" y="3149692"/>
            <a:ext cx="471688" cy="1464644"/>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椭圆 49"/>
          <p:cNvSpPr>
            <a:spLocks noChangeAspect="1"/>
          </p:cNvSpPr>
          <p:nvPr/>
        </p:nvSpPr>
        <p:spPr>
          <a:xfrm rot="487827">
            <a:off x="2773197" y="4295609"/>
            <a:ext cx="194997" cy="19499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23" idx="3"/>
            <a:endCxn id="50" idx="0"/>
          </p:cNvCxnSpPr>
          <p:nvPr/>
        </p:nvCxnSpPr>
        <p:spPr>
          <a:xfrm flipH="1">
            <a:off x="2884485" y="3533849"/>
            <a:ext cx="1674147" cy="76274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50" idx="4"/>
            <a:endCxn id="56" idx="2"/>
          </p:cNvCxnSpPr>
          <p:nvPr/>
        </p:nvCxnSpPr>
        <p:spPr>
          <a:xfrm>
            <a:off x="2856907" y="4489626"/>
            <a:ext cx="1443448" cy="58172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7" idx="3"/>
            <a:endCxn id="50" idx="6"/>
          </p:cNvCxnSpPr>
          <p:nvPr/>
        </p:nvCxnSpPr>
        <p:spPr>
          <a:xfrm flipH="1" flipV="1">
            <a:off x="2967214" y="4406897"/>
            <a:ext cx="3043739" cy="3366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椭圆 54"/>
          <p:cNvSpPr>
            <a:spLocks noChangeAspect="1"/>
          </p:cNvSpPr>
          <p:nvPr/>
        </p:nvSpPr>
        <p:spPr>
          <a:xfrm rot="487827">
            <a:off x="2478743" y="2857720"/>
            <a:ext cx="162497" cy="16249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rot="487827">
            <a:off x="4299450" y="4994081"/>
            <a:ext cx="180000" cy="1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rot="487827">
            <a:off x="5994704" y="4613519"/>
            <a:ext cx="162497" cy="16249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3467590" y="1136336"/>
            <a:ext cx="1961933" cy="6266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CONTENT</a:t>
            </a:r>
            <a:endParaRPr lang="en-US" altLang="zh-CN" sz="2400" dirty="0"/>
          </a:p>
        </p:txBody>
      </p:sp>
      <p:sp>
        <p:nvSpPr>
          <p:cNvPr id="59" name="矩形 58"/>
          <p:cNvSpPr/>
          <p:nvPr/>
        </p:nvSpPr>
        <p:spPr>
          <a:xfrm>
            <a:off x="621264" y="2735389"/>
            <a:ext cx="1870684" cy="892552"/>
          </a:xfrm>
          <a:prstGeom prst="rect">
            <a:avLst/>
          </a:prstGeom>
        </p:spPr>
        <p:txBody>
          <a:bodyPr wrap="square">
            <a:spAutoFit/>
          </a:bodyPr>
          <a:lstStyle/>
          <a:p>
            <a:pPr algn="ctr"/>
            <a:r>
              <a:rPr lang="zh-CN" altLang="en-US" sz="2600" dirty="0">
                <a:solidFill>
                  <a:srgbClr val="0070C0"/>
                </a:solidFill>
              </a:rPr>
              <a:t>绪论</a:t>
            </a:r>
            <a:endParaRPr lang="en-US" altLang="zh-CN" sz="2600" dirty="0">
              <a:solidFill>
                <a:srgbClr val="0070C0"/>
              </a:solidFill>
            </a:endParaRPr>
          </a:p>
          <a:p>
            <a:endParaRPr lang="en-US" altLang="zh-CN" sz="2600" dirty="0" smtClean="0">
              <a:solidFill>
                <a:srgbClr val="0070C0"/>
              </a:solidFill>
            </a:endParaRPr>
          </a:p>
        </p:txBody>
      </p:sp>
      <p:sp>
        <p:nvSpPr>
          <p:cNvPr id="60" name="矩形 59"/>
          <p:cNvSpPr/>
          <p:nvPr/>
        </p:nvSpPr>
        <p:spPr>
          <a:xfrm>
            <a:off x="1567720" y="4190834"/>
            <a:ext cx="932633" cy="492443"/>
          </a:xfrm>
          <a:prstGeom prst="rect">
            <a:avLst/>
          </a:prstGeom>
        </p:spPr>
        <p:txBody>
          <a:bodyPr wrap="square">
            <a:spAutoFit/>
          </a:bodyPr>
          <a:lstStyle/>
          <a:p>
            <a:r>
              <a:rPr lang="zh-CN" altLang="en-US" sz="2600" dirty="0" smtClean="0">
                <a:solidFill>
                  <a:srgbClr val="0070C0"/>
                </a:solidFill>
              </a:rPr>
              <a:t>分析</a:t>
            </a:r>
            <a:endParaRPr lang="en-US" altLang="zh-CN" sz="2600" dirty="0">
              <a:solidFill>
                <a:srgbClr val="0070C0"/>
              </a:solidFill>
            </a:endParaRPr>
          </a:p>
        </p:txBody>
      </p:sp>
      <p:sp>
        <p:nvSpPr>
          <p:cNvPr id="61" name="矩形 60"/>
          <p:cNvSpPr/>
          <p:nvPr/>
        </p:nvSpPr>
        <p:spPr>
          <a:xfrm>
            <a:off x="3672930" y="5424646"/>
            <a:ext cx="1254850" cy="492443"/>
          </a:xfrm>
          <a:prstGeom prst="rect">
            <a:avLst/>
          </a:prstGeom>
        </p:spPr>
        <p:txBody>
          <a:bodyPr wrap="square">
            <a:spAutoFit/>
          </a:bodyPr>
          <a:lstStyle/>
          <a:p>
            <a:r>
              <a:rPr lang="zh-CN" altLang="en-US" sz="2600" dirty="0" smtClean="0">
                <a:solidFill>
                  <a:srgbClr val="0070C0"/>
                </a:solidFill>
              </a:rPr>
              <a:t>更简单</a:t>
            </a:r>
            <a:endParaRPr lang="en-US" altLang="zh-CN" sz="2600" dirty="0">
              <a:solidFill>
                <a:srgbClr val="0070C0"/>
              </a:solidFill>
            </a:endParaRPr>
          </a:p>
        </p:txBody>
      </p:sp>
      <p:sp>
        <p:nvSpPr>
          <p:cNvPr id="62" name="矩形 61"/>
          <p:cNvSpPr/>
          <p:nvPr/>
        </p:nvSpPr>
        <p:spPr>
          <a:xfrm>
            <a:off x="6219999" y="4489626"/>
            <a:ext cx="1827096" cy="492443"/>
          </a:xfrm>
          <a:prstGeom prst="rect">
            <a:avLst/>
          </a:prstGeom>
        </p:spPr>
        <p:txBody>
          <a:bodyPr wrap="square">
            <a:spAutoFit/>
          </a:bodyPr>
          <a:lstStyle/>
          <a:p>
            <a:pPr algn="ctr"/>
            <a:r>
              <a:rPr lang="zh-CN" altLang="en-US" sz="2600" dirty="0" smtClean="0">
                <a:solidFill>
                  <a:srgbClr val="0070C0"/>
                </a:solidFill>
              </a:rPr>
              <a:t>更全面</a:t>
            </a:r>
            <a:endParaRPr lang="en-US" altLang="zh-CN" sz="2600" dirty="0" smtClean="0">
              <a:solidFill>
                <a:srgbClr val="0070C0"/>
              </a:solidFill>
            </a:endParaRPr>
          </a:p>
        </p:txBody>
      </p:sp>
      <p:sp>
        <p:nvSpPr>
          <p:cNvPr id="63" name="矩形 62"/>
          <p:cNvSpPr/>
          <p:nvPr/>
        </p:nvSpPr>
        <p:spPr>
          <a:xfrm>
            <a:off x="6641359" y="2635590"/>
            <a:ext cx="1590887" cy="492443"/>
          </a:xfrm>
          <a:prstGeom prst="rect">
            <a:avLst/>
          </a:prstGeom>
        </p:spPr>
        <p:txBody>
          <a:bodyPr wrap="square">
            <a:spAutoFit/>
          </a:bodyPr>
          <a:lstStyle/>
          <a:p>
            <a:pPr algn="ctr"/>
            <a:r>
              <a:rPr lang="zh-CN" altLang="en-US" sz="2600" dirty="0" smtClean="0">
                <a:solidFill>
                  <a:srgbClr val="0070C0"/>
                </a:solidFill>
              </a:rPr>
              <a:t>更稀疏</a:t>
            </a:r>
            <a:endParaRPr lang="en-US" altLang="zh-CN" sz="2600" dirty="0" smtClean="0">
              <a:solidFill>
                <a:srgbClr val="0070C0"/>
              </a:solidFill>
            </a:endParaRPr>
          </a:p>
        </p:txBody>
      </p:sp>
    </p:spTree>
    <p:extLst>
      <p:ext uri="{BB962C8B-B14F-4D97-AF65-F5344CB8AC3E}">
        <p14:creationId xmlns:p14="http://schemas.microsoft.com/office/powerpoint/2010/main" val="3094882976"/>
      </p:ext>
    </p:extLst>
  </p:cSld>
  <p:clrMapOvr>
    <a:masterClrMapping/>
  </p:clrMapOvr>
  <p:transition spd="slow" advTm="158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par>
                                <p:cTn id="30" presetID="22" presetClass="entr" presetSubtype="8"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par>
                                <p:cTn id="33" presetID="22" presetClass="entr" presetSubtype="1"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par>
                                <p:cTn id="36" presetID="22" presetClass="entr" presetSubtype="4"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down)">
                                      <p:cBhvr>
                                        <p:cTn id="38" dur="500"/>
                                        <p:tgtEl>
                                          <p:spTgt spid="30"/>
                                        </p:tgtEl>
                                      </p:cBhvr>
                                    </p:animEffect>
                                  </p:childTnLst>
                                </p:cTn>
                              </p:par>
                              <p:par>
                                <p:cTn id="39" presetID="22" presetClass="entr" presetSubtype="2"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500"/>
                                        <p:tgtEl>
                                          <p:spTgt spid="34"/>
                                        </p:tgtEl>
                                      </p:cBhvr>
                                    </p:animEffect>
                                  </p:childTnLst>
                                </p:cTn>
                              </p:par>
                              <p:par>
                                <p:cTn id="42" presetID="22" presetClass="entr" presetSubtype="8"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par>
                                <p:cTn id="45" presetID="22" presetClass="entr" presetSubtype="1"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up)">
                                      <p:cBhvr>
                                        <p:cTn id="47" dur="500"/>
                                        <p:tgtEl>
                                          <p:spTgt spid="52"/>
                                        </p:tgtEl>
                                      </p:cBhvr>
                                    </p:animEffect>
                                  </p:childTnLst>
                                </p:cTn>
                              </p:par>
                              <p:par>
                                <p:cTn id="48" presetID="22" presetClass="entr" presetSubtype="1"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up)">
                                      <p:cBhvr>
                                        <p:cTn id="50" dur="500"/>
                                        <p:tgtEl>
                                          <p:spTgt spid="41"/>
                                        </p:tgtEl>
                                      </p:cBhvr>
                                    </p:animEffect>
                                  </p:childTnLst>
                                </p:cTn>
                              </p:par>
                              <p:par>
                                <p:cTn id="51" presetID="22" presetClass="entr" presetSubtype="2"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right)">
                                      <p:cBhvr>
                                        <p:cTn id="53" dur="500"/>
                                        <p:tgtEl>
                                          <p:spTgt spid="32"/>
                                        </p:tgtEl>
                                      </p:cBhvr>
                                    </p:animEffect>
                                  </p:childTnLst>
                                </p:cTn>
                              </p:par>
                              <p:par>
                                <p:cTn id="54" presetID="22" presetClass="entr" presetSubtype="4"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down)">
                                      <p:cBhvr>
                                        <p:cTn id="56" dur="500"/>
                                        <p:tgtEl>
                                          <p:spTgt spid="36"/>
                                        </p:tgtEl>
                                      </p:cBhvr>
                                    </p:animEffect>
                                  </p:childTnLst>
                                </p:cTn>
                              </p:par>
                              <p:par>
                                <p:cTn id="57" presetID="22" presetClass="entr" presetSubtype="4"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8"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ipe(left)">
                                      <p:cBhvr>
                                        <p:cTn id="62" dur="500"/>
                                        <p:tgtEl>
                                          <p:spTgt spid="54"/>
                                        </p:tgtEl>
                                      </p:cBhvr>
                                    </p:animEffect>
                                  </p:childTnLst>
                                </p:cTn>
                              </p:par>
                              <p:par>
                                <p:cTn id="63" presetID="22" presetClass="entr" presetSubtype="8"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par>
                                <p:cTn id="66" presetID="22" presetClass="entr" presetSubtype="4"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ipe(down)">
                                      <p:cBhvr>
                                        <p:cTn id="68" dur="500"/>
                                        <p:tgtEl>
                                          <p:spTgt spid="38"/>
                                        </p:tgtEl>
                                      </p:cBhvr>
                                    </p:animEffect>
                                  </p:childTnLst>
                                </p:cTn>
                              </p:par>
                            </p:childTnLst>
                          </p:cTn>
                        </p:par>
                        <p:par>
                          <p:cTn id="69" fill="hold">
                            <p:stCondLst>
                              <p:cond delay="1000"/>
                            </p:stCondLst>
                            <p:childTnLst>
                              <p:par>
                                <p:cTn id="70" presetID="2" presetClass="entr" presetSubtype="1" decel="100000" fill="hold" grpId="0" nodeType="afterEffect">
                                  <p:stCondLst>
                                    <p:cond delay="0"/>
                                  </p:stCondLst>
                                  <p:childTnLst>
                                    <p:set>
                                      <p:cBhvr>
                                        <p:cTn id="71" dur="1" fill="hold">
                                          <p:stCondLst>
                                            <p:cond delay="0"/>
                                          </p:stCondLst>
                                        </p:cTn>
                                        <p:tgtEl>
                                          <p:spTgt spid="58"/>
                                        </p:tgtEl>
                                        <p:attrNameLst>
                                          <p:attrName>style.visibility</p:attrName>
                                        </p:attrNameLst>
                                      </p:cBhvr>
                                      <p:to>
                                        <p:strVal val="visible"/>
                                      </p:to>
                                    </p:set>
                                    <p:anim calcmode="lin" valueType="num">
                                      <p:cBhvr additive="base">
                                        <p:cTn id="72" dur="500" fill="hold"/>
                                        <p:tgtEl>
                                          <p:spTgt spid="58"/>
                                        </p:tgtEl>
                                        <p:attrNameLst>
                                          <p:attrName>ppt_x</p:attrName>
                                        </p:attrNameLst>
                                      </p:cBhvr>
                                      <p:tavLst>
                                        <p:tav tm="0">
                                          <p:val>
                                            <p:strVal val="#ppt_x"/>
                                          </p:val>
                                        </p:tav>
                                        <p:tav tm="100000">
                                          <p:val>
                                            <p:strVal val="#ppt_x"/>
                                          </p:val>
                                        </p:tav>
                                      </p:tavLst>
                                    </p:anim>
                                    <p:anim calcmode="lin" valueType="num">
                                      <p:cBhvr additive="base">
                                        <p:cTn id="73" dur="500" fill="hold"/>
                                        <p:tgtEl>
                                          <p:spTgt spid="58"/>
                                        </p:tgtEl>
                                        <p:attrNameLst>
                                          <p:attrName>ppt_y</p:attrName>
                                        </p:attrNameLst>
                                      </p:cBhvr>
                                      <p:tavLst>
                                        <p:tav tm="0">
                                          <p:val>
                                            <p:strVal val="0-#ppt_h/2"/>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 calcmode="lin" valueType="num">
                                      <p:cBhvr additive="base">
                                        <p:cTn id="76" dur="500" fill="hold"/>
                                        <p:tgtEl>
                                          <p:spTgt spid="59"/>
                                        </p:tgtEl>
                                        <p:attrNameLst>
                                          <p:attrName>ppt_x</p:attrName>
                                        </p:attrNameLst>
                                      </p:cBhvr>
                                      <p:tavLst>
                                        <p:tav tm="0">
                                          <p:val>
                                            <p:strVal val="0-#ppt_w/2"/>
                                          </p:val>
                                        </p:tav>
                                        <p:tav tm="100000">
                                          <p:val>
                                            <p:strVal val="#ppt_x"/>
                                          </p:val>
                                        </p:tav>
                                      </p:tavLst>
                                    </p:anim>
                                    <p:anim calcmode="lin" valueType="num">
                                      <p:cBhvr additive="base">
                                        <p:cTn id="77" dur="500" fill="hold"/>
                                        <p:tgtEl>
                                          <p:spTgt spid="59"/>
                                        </p:tgtEl>
                                        <p:attrNameLst>
                                          <p:attrName>ppt_y</p:attrName>
                                        </p:attrNameLst>
                                      </p:cBhvr>
                                      <p:tavLst>
                                        <p:tav tm="0">
                                          <p:val>
                                            <p:strVal val="#ppt_y"/>
                                          </p:val>
                                        </p:tav>
                                        <p:tav tm="100000">
                                          <p:val>
                                            <p:strVal val="#ppt_y"/>
                                          </p:val>
                                        </p:tav>
                                      </p:tavLst>
                                    </p:anim>
                                  </p:childTnLst>
                                </p:cTn>
                              </p:par>
                              <p:par>
                                <p:cTn id="78" presetID="2" presetClass="entr" presetSubtype="12" decel="10000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0-#ppt_w/2"/>
                                          </p:val>
                                        </p:tav>
                                        <p:tav tm="100000">
                                          <p:val>
                                            <p:strVal val="#ppt_x"/>
                                          </p:val>
                                        </p:tav>
                                      </p:tavLst>
                                    </p:anim>
                                    <p:anim calcmode="lin" valueType="num">
                                      <p:cBhvr additive="base">
                                        <p:cTn id="81" dur="500" fill="hold"/>
                                        <p:tgtEl>
                                          <p:spTgt spid="60"/>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anim calcmode="lin" valueType="num">
                                      <p:cBhvr additive="base">
                                        <p:cTn id="84" dur="500" fill="hold"/>
                                        <p:tgtEl>
                                          <p:spTgt spid="61"/>
                                        </p:tgtEl>
                                        <p:attrNameLst>
                                          <p:attrName>ppt_x</p:attrName>
                                        </p:attrNameLst>
                                      </p:cBhvr>
                                      <p:tavLst>
                                        <p:tav tm="0">
                                          <p:val>
                                            <p:strVal val="#ppt_x"/>
                                          </p:val>
                                        </p:tav>
                                        <p:tav tm="100000">
                                          <p:val>
                                            <p:strVal val="#ppt_x"/>
                                          </p:val>
                                        </p:tav>
                                      </p:tavLst>
                                    </p:anim>
                                    <p:anim calcmode="lin" valueType="num">
                                      <p:cBhvr additive="base">
                                        <p:cTn id="85" dur="500" fill="hold"/>
                                        <p:tgtEl>
                                          <p:spTgt spid="61"/>
                                        </p:tgtEl>
                                        <p:attrNameLst>
                                          <p:attrName>ppt_y</p:attrName>
                                        </p:attrNameLst>
                                      </p:cBhvr>
                                      <p:tavLst>
                                        <p:tav tm="0">
                                          <p:val>
                                            <p:strVal val="1+#ppt_h/2"/>
                                          </p:val>
                                        </p:tav>
                                        <p:tav tm="100000">
                                          <p:val>
                                            <p:strVal val="#ppt_y"/>
                                          </p:val>
                                        </p:tav>
                                      </p:tavLst>
                                    </p:anim>
                                  </p:childTnLst>
                                </p:cTn>
                              </p:par>
                              <p:par>
                                <p:cTn id="86" presetID="2" presetClass="entr" presetSubtype="6" decel="10000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additive="base">
                                        <p:cTn id="88" dur="500" fill="hold"/>
                                        <p:tgtEl>
                                          <p:spTgt spid="62"/>
                                        </p:tgtEl>
                                        <p:attrNameLst>
                                          <p:attrName>ppt_x</p:attrName>
                                        </p:attrNameLst>
                                      </p:cBhvr>
                                      <p:tavLst>
                                        <p:tav tm="0">
                                          <p:val>
                                            <p:strVal val="1+#ppt_w/2"/>
                                          </p:val>
                                        </p:tav>
                                        <p:tav tm="100000">
                                          <p:val>
                                            <p:strVal val="#ppt_x"/>
                                          </p:val>
                                        </p:tav>
                                      </p:tavLst>
                                    </p:anim>
                                    <p:anim calcmode="lin" valueType="num">
                                      <p:cBhvr additive="base">
                                        <p:cTn id="89" dur="500" fill="hold"/>
                                        <p:tgtEl>
                                          <p:spTgt spid="62"/>
                                        </p:tgtEl>
                                        <p:attrNameLst>
                                          <p:attrName>ppt_y</p:attrName>
                                        </p:attrNameLst>
                                      </p:cBhvr>
                                      <p:tavLst>
                                        <p:tav tm="0">
                                          <p:val>
                                            <p:strVal val="1+#ppt_h/2"/>
                                          </p:val>
                                        </p:tav>
                                        <p:tav tm="100000">
                                          <p:val>
                                            <p:strVal val="#ppt_y"/>
                                          </p:val>
                                        </p:tav>
                                      </p:tavLst>
                                    </p:anim>
                                  </p:childTnLst>
                                </p:cTn>
                              </p:par>
                              <p:par>
                                <p:cTn id="90" presetID="2" presetClass="entr" presetSubtype="2" decel="100000" fill="hold" grpId="0"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1+#ppt_w/2"/>
                                          </p:val>
                                        </p:tav>
                                        <p:tav tm="100000">
                                          <p:val>
                                            <p:strVal val="#ppt_x"/>
                                          </p:val>
                                        </p:tav>
                                      </p:tavLst>
                                    </p:anim>
                                    <p:anim calcmode="lin" valueType="num">
                                      <p:cBhvr additive="base">
                                        <p:cTn id="93"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7" grpId="0" animBg="1"/>
      <p:bldP spid="50" grpId="0" animBg="1"/>
      <p:bldP spid="55" grpId="0" animBg="1"/>
      <p:bldP spid="56" grpId="0" animBg="1"/>
      <p:bldP spid="57" grpId="0" animBg="1"/>
      <p:bldP spid="58" grpId="0" animBg="1"/>
      <p:bldP spid="59" grpId="0"/>
      <p:bldP spid="60" grpId="0"/>
      <p:bldP spid="61" grpId="0"/>
      <p:bldP spid="62" grpId="0"/>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189" y="2065216"/>
            <a:ext cx="8106906" cy="3639058"/>
          </a:xfrm>
          <a:prstGeom prst="rect">
            <a:avLst/>
          </a:prstGeom>
        </p:spPr>
      </p:pic>
    </p:spTree>
    <p:custDataLst>
      <p:tags r:id="rId1"/>
    </p:custDataLst>
    <p:extLst>
      <p:ext uri="{BB962C8B-B14F-4D97-AF65-F5344CB8AC3E}">
        <p14:creationId xmlns:p14="http://schemas.microsoft.com/office/powerpoint/2010/main" val="1540007941"/>
      </p:ext>
    </p:extLst>
  </p:cSld>
  <p:clrMapOvr>
    <a:masterClrMapping/>
  </p:clrMapOvr>
  <p:transition spd="slow" advTm="48457">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5025" y="1452562"/>
            <a:ext cx="4933950" cy="3952875"/>
          </a:xfrm>
          <a:prstGeom prst="rect">
            <a:avLst/>
          </a:prstGeom>
        </p:spPr>
      </p:pic>
    </p:spTree>
    <p:custDataLst>
      <p:tags r:id="rId1"/>
    </p:custDataLst>
    <p:extLst>
      <p:ext uri="{BB962C8B-B14F-4D97-AF65-F5344CB8AC3E}">
        <p14:creationId xmlns:p14="http://schemas.microsoft.com/office/powerpoint/2010/main" val="865716117"/>
      </p:ext>
    </p:extLst>
  </p:cSld>
  <p:clrMapOvr>
    <a:masterClrMapping/>
  </p:clrMapOvr>
  <p:transition spd="slow" advTm="48457">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18" y="1928366"/>
            <a:ext cx="9127682" cy="3922766"/>
          </a:xfrm>
          <a:prstGeom prst="rect">
            <a:avLst/>
          </a:prstGeom>
        </p:spPr>
      </p:pic>
    </p:spTree>
    <p:custDataLst>
      <p:tags r:id="rId1"/>
    </p:custDataLst>
    <p:extLst>
      <p:ext uri="{BB962C8B-B14F-4D97-AF65-F5344CB8AC3E}">
        <p14:creationId xmlns:p14="http://schemas.microsoft.com/office/powerpoint/2010/main" val="1559397122"/>
      </p:ext>
    </p:extLst>
  </p:cSld>
  <p:clrMapOvr>
    <a:masterClrMapping/>
  </p:clrMapOvr>
  <p:transition spd="slow" advTm="48457">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0" y="2007170"/>
            <a:ext cx="9110755" cy="4097660"/>
          </a:xfrm>
          <a:prstGeom prst="rect">
            <a:avLst/>
          </a:prstGeom>
        </p:spPr>
      </p:pic>
    </p:spTree>
    <p:custDataLst>
      <p:tags r:id="rId1"/>
    </p:custDataLst>
    <p:extLst>
      <p:ext uri="{BB962C8B-B14F-4D97-AF65-F5344CB8AC3E}">
        <p14:creationId xmlns:p14="http://schemas.microsoft.com/office/powerpoint/2010/main" val="2759462355"/>
      </p:ext>
    </p:extLst>
  </p:cSld>
  <p:clrMapOvr>
    <a:masterClrMapping/>
  </p:clrMapOvr>
  <p:transition spd="slow" advTm="48457">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6123"/>
            <a:ext cx="9153551" cy="4759846"/>
          </a:xfrm>
          <a:prstGeom prst="rect">
            <a:avLst/>
          </a:prstGeom>
        </p:spPr>
      </p:pic>
      <p:sp>
        <p:nvSpPr>
          <p:cNvPr id="24" name="文本框 23"/>
          <p:cNvSpPr txBox="1"/>
          <p:nvPr/>
        </p:nvSpPr>
        <p:spPr>
          <a:xfrm>
            <a:off x="7168503" y="5887543"/>
            <a:ext cx="1519678" cy="646331"/>
          </a:xfrm>
          <a:prstGeom prst="rect">
            <a:avLst/>
          </a:prstGeom>
          <a:noFill/>
        </p:spPr>
        <p:txBody>
          <a:bodyPr wrap="square" rtlCol="0">
            <a:spAutoFit/>
          </a:bodyPr>
          <a:lstStyle/>
          <a:p>
            <a:r>
              <a:rPr lang="en-US" altLang="zh-CN" sz="3600" b="1" dirty="0">
                <a:solidFill>
                  <a:srgbClr val="4472C4"/>
                </a:solidFill>
              </a:rPr>
              <a:t>KAZE</a:t>
            </a:r>
            <a:endParaRPr lang="zh-CN" altLang="en-US" sz="3600" b="1" dirty="0">
              <a:solidFill>
                <a:srgbClr val="4472C4"/>
              </a:solidFill>
            </a:endParaRPr>
          </a:p>
        </p:txBody>
      </p:sp>
    </p:spTree>
    <p:custDataLst>
      <p:tags r:id="rId1"/>
    </p:custDataLst>
    <p:extLst>
      <p:ext uri="{BB962C8B-B14F-4D97-AF65-F5344CB8AC3E}">
        <p14:creationId xmlns:p14="http://schemas.microsoft.com/office/powerpoint/2010/main" val="576765741"/>
      </p:ext>
    </p:extLst>
  </p:cSld>
  <p:clrMapOvr>
    <a:masterClrMapping/>
  </p:clrMapOvr>
  <p:transition spd="slow" advTm="48457">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文本框 23"/>
          <p:cNvSpPr txBox="1"/>
          <p:nvPr/>
        </p:nvSpPr>
        <p:spPr>
          <a:xfrm>
            <a:off x="6872748" y="5887543"/>
            <a:ext cx="1815433" cy="646331"/>
          </a:xfrm>
          <a:prstGeom prst="rect">
            <a:avLst/>
          </a:prstGeom>
          <a:noFill/>
        </p:spPr>
        <p:txBody>
          <a:bodyPr wrap="square" rtlCol="0">
            <a:spAutoFit/>
          </a:bodyPr>
          <a:lstStyle/>
          <a:p>
            <a:r>
              <a:rPr lang="en-US" altLang="zh-CN" sz="3600" b="1" dirty="0" smtClean="0">
                <a:solidFill>
                  <a:srgbClr val="4472C4"/>
                </a:solidFill>
              </a:rPr>
              <a:t>ORB</a:t>
            </a:r>
            <a:endParaRPr lang="zh-CN" altLang="en-US" sz="3600" b="1" dirty="0">
              <a:solidFill>
                <a:srgbClr val="4472C4"/>
              </a:solidFill>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00200"/>
            <a:ext cx="9144000" cy="3657600"/>
          </a:xfrm>
          <a:prstGeom prst="rect">
            <a:avLst/>
          </a:prstGeom>
        </p:spPr>
      </p:pic>
    </p:spTree>
    <p:custDataLst>
      <p:tags r:id="rId1"/>
    </p:custDataLst>
    <p:extLst>
      <p:ext uri="{BB962C8B-B14F-4D97-AF65-F5344CB8AC3E}">
        <p14:creationId xmlns:p14="http://schemas.microsoft.com/office/powerpoint/2010/main" val="1165543708"/>
      </p:ext>
    </p:extLst>
  </p:cSld>
  <p:clrMapOvr>
    <a:masterClrMapping/>
  </p:clrMapOvr>
  <p:transition spd="slow" advTm="48457">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文本框 23"/>
          <p:cNvSpPr txBox="1"/>
          <p:nvPr/>
        </p:nvSpPr>
        <p:spPr>
          <a:xfrm>
            <a:off x="6872748" y="5887543"/>
            <a:ext cx="1815433" cy="646331"/>
          </a:xfrm>
          <a:prstGeom prst="rect">
            <a:avLst/>
          </a:prstGeom>
          <a:noFill/>
        </p:spPr>
        <p:txBody>
          <a:bodyPr wrap="square" rtlCol="0">
            <a:spAutoFit/>
          </a:bodyPr>
          <a:lstStyle/>
          <a:p>
            <a:r>
              <a:rPr lang="en-US" altLang="zh-CN" sz="3600" b="1" dirty="0" smtClean="0">
                <a:solidFill>
                  <a:srgbClr val="4472C4"/>
                </a:solidFill>
              </a:rPr>
              <a:t>KAZE</a:t>
            </a:r>
            <a:endParaRPr lang="zh-CN" altLang="en-US" sz="3600" b="1" dirty="0">
              <a:solidFill>
                <a:srgbClr val="4472C4"/>
              </a:solidFill>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00200"/>
            <a:ext cx="9144000" cy="3657600"/>
          </a:xfrm>
          <a:prstGeom prst="rect">
            <a:avLst/>
          </a:prstGeom>
        </p:spPr>
      </p:pic>
    </p:spTree>
    <p:custDataLst>
      <p:tags r:id="rId1"/>
    </p:custDataLst>
    <p:extLst>
      <p:ext uri="{BB962C8B-B14F-4D97-AF65-F5344CB8AC3E}">
        <p14:creationId xmlns:p14="http://schemas.microsoft.com/office/powerpoint/2010/main" val="322785295"/>
      </p:ext>
    </p:extLst>
  </p:cSld>
  <p:clrMapOvr>
    <a:masterClrMapping/>
  </p:clrMapOvr>
  <p:transition spd="slow" advTm="48457">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文本框 23"/>
          <p:cNvSpPr txBox="1"/>
          <p:nvPr/>
        </p:nvSpPr>
        <p:spPr>
          <a:xfrm>
            <a:off x="6872748" y="5887543"/>
            <a:ext cx="1815433" cy="646331"/>
          </a:xfrm>
          <a:prstGeom prst="rect">
            <a:avLst/>
          </a:prstGeom>
          <a:noFill/>
        </p:spPr>
        <p:txBody>
          <a:bodyPr wrap="square" rtlCol="0">
            <a:spAutoFit/>
          </a:bodyPr>
          <a:lstStyle/>
          <a:p>
            <a:r>
              <a:rPr lang="en-US" altLang="zh-CN" sz="3600" b="1" dirty="0" smtClean="0">
                <a:solidFill>
                  <a:srgbClr val="4472C4"/>
                </a:solidFill>
              </a:rPr>
              <a:t>AKAZE</a:t>
            </a:r>
            <a:endParaRPr lang="zh-CN" altLang="en-US" sz="3600" b="1" dirty="0">
              <a:solidFill>
                <a:srgbClr val="4472C4"/>
              </a:solidFill>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00200"/>
            <a:ext cx="9144000" cy="3657600"/>
          </a:xfrm>
          <a:prstGeom prst="rect">
            <a:avLst/>
          </a:prstGeom>
        </p:spPr>
      </p:pic>
    </p:spTree>
    <p:custDataLst>
      <p:tags r:id="rId1"/>
    </p:custDataLst>
    <p:extLst>
      <p:ext uri="{BB962C8B-B14F-4D97-AF65-F5344CB8AC3E}">
        <p14:creationId xmlns:p14="http://schemas.microsoft.com/office/powerpoint/2010/main" val="1148240204"/>
      </p:ext>
    </p:extLst>
  </p:cSld>
  <p:clrMapOvr>
    <a:masterClrMapping/>
  </p:clrMapOvr>
  <p:transition spd="slow" advTm="48457">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15437"/>
            <a:ext cx="9144000" cy="5642563"/>
          </a:xfrm>
          <a:prstGeom prst="rect">
            <a:avLst/>
          </a:prstGeom>
        </p:spPr>
      </p:pic>
      <p:sp>
        <p:nvSpPr>
          <p:cNvPr id="24" name="文本框 23"/>
          <p:cNvSpPr txBox="1"/>
          <p:nvPr/>
        </p:nvSpPr>
        <p:spPr>
          <a:xfrm>
            <a:off x="4981575" y="6260152"/>
            <a:ext cx="4491643" cy="646331"/>
          </a:xfrm>
          <a:prstGeom prst="rect">
            <a:avLst/>
          </a:prstGeom>
          <a:noFill/>
        </p:spPr>
        <p:txBody>
          <a:bodyPr wrap="square" rtlCol="0">
            <a:spAutoFit/>
          </a:bodyPr>
          <a:lstStyle/>
          <a:p>
            <a:r>
              <a:rPr lang="en-US" altLang="zh-CN" sz="3600" b="1" dirty="0" err="1">
                <a:solidFill>
                  <a:srgbClr val="4472C4"/>
                </a:solidFill>
              </a:rPr>
              <a:t>HomographyError</a:t>
            </a:r>
            <a:endParaRPr lang="zh-CN" altLang="en-US" sz="3600" b="1" dirty="0">
              <a:solidFill>
                <a:srgbClr val="4472C4"/>
              </a:solidFill>
            </a:endParaRPr>
          </a:p>
        </p:txBody>
      </p:sp>
    </p:spTree>
    <p:custDataLst>
      <p:tags r:id="rId1"/>
    </p:custDataLst>
    <p:extLst>
      <p:ext uri="{BB962C8B-B14F-4D97-AF65-F5344CB8AC3E}">
        <p14:creationId xmlns:p14="http://schemas.microsoft.com/office/powerpoint/2010/main" val="2759897225"/>
      </p:ext>
    </p:extLst>
  </p:cSld>
  <p:clrMapOvr>
    <a:masterClrMapping/>
  </p:clrMapOvr>
  <p:transition spd="slow" advTm="48457">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p:cNvPicPr/>
          <p:nvPr/>
        </p:nvPicPr>
        <p:blipFill>
          <a:blip r:embed="rId5">
            <a:extLst>
              <a:ext uri="{28A0092B-C50C-407E-A947-70E740481C1C}">
                <a14:useLocalDpi xmlns:a14="http://schemas.microsoft.com/office/drawing/2010/main" val="0"/>
              </a:ext>
            </a:extLst>
          </a:blip>
          <a:stretch>
            <a:fillRect/>
          </a:stretch>
        </p:blipFill>
        <p:spPr>
          <a:xfrm>
            <a:off x="0" y="1316325"/>
            <a:ext cx="9144000" cy="5519255"/>
          </a:xfrm>
          <a:prstGeom prst="rect">
            <a:avLst/>
          </a:prstGeom>
        </p:spPr>
      </p:pic>
      <p:sp>
        <p:nvSpPr>
          <p:cNvPr id="24" name="文本框 23"/>
          <p:cNvSpPr txBox="1"/>
          <p:nvPr/>
        </p:nvSpPr>
        <p:spPr>
          <a:xfrm>
            <a:off x="4775200" y="6288023"/>
            <a:ext cx="4491643" cy="646331"/>
          </a:xfrm>
          <a:prstGeom prst="rect">
            <a:avLst/>
          </a:prstGeom>
          <a:noFill/>
        </p:spPr>
        <p:txBody>
          <a:bodyPr wrap="square" rtlCol="0">
            <a:spAutoFit/>
          </a:bodyPr>
          <a:lstStyle/>
          <a:p>
            <a:r>
              <a:rPr lang="en-US" altLang="zh-CN" sz="3600" b="1" dirty="0" err="1">
                <a:solidFill>
                  <a:srgbClr val="4472C4"/>
                </a:solidFill>
              </a:rPr>
              <a:t>percentOfMatches</a:t>
            </a:r>
            <a:endParaRPr lang="zh-CN" altLang="en-US" sz="3600" b="1" dirty="0">
              <a:solidFill>
                <a:srgbClr val="4472C4"/>
              </a:solidFill>
            </a:endParaRPr>
          </a:p>
        </p:txBody>
      </p:sp>
    </p:spTree>
    <p:custDataLst>
      <p:tags r:id="rId1"/>
    </p:custDataLst>
    <p:extLst>
      <p:ext uri="{BB962C8B-B14F-4D97-AF65-F5344CB8AC3E}">
        <p14:creationId xmlns:p14="http://schemas.microsoft.com/office/powerpoint/2010/main" val="3991483781"/>
      </p:ext>
    </p:extLst>
  </p:cSld>
  <p:clrMapOvr>
    <a:masterClrMapping/>
  </p:clrMapOvr>
  <p:transition spd="slow" advTm="48457">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rot="10800000" flipV="1">
            <a:off x="4016683" y="2700738"/>
            <a:ext cx="1332000" cy="1332000"/>
          </a:xfrm>
          <a:prstGeom prst="roundRect">
            <a:avLst>
              <a:gd name="adj" fmla="val 5039"/>
            </a:avLst>
          </a:prstGeom>
          <a:gradFill>
            <a:gsLst>
              <a:gs pos="82000">
                <a:schemeClr val="accent1">
                  <a:alpha val="88000"/>
                  <a:lumMod val="71000"/>
                  <a:lumOff val="29000"/>
                </a:schemeClr>
              </a:gs>
              <a:gs pos="8000">
                <a:schemeClr val="accent1">
                  <a:lumMod val="75000"/>
                  <a:alpha val="90000"/>
                </a:schemeClr>
              </a:gs>
            </a:gsLst>
            <a:lin ang="108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r>
              <a:rPr lang="en-US" altLang="zh-CN" sz="5400" dirty="0"/>
              <a:t>1</a:t>
            </a:r>
            <a:endParaRPr lang="zh-CN" altLang="en-US" sz="5400" dirty="0"/>
          </a:p>
        </p:txBody>
      </p:sp>
    </p:spTree>
    <p:extLst>
      <p:ext uri="{BB962C8B-B14F-4D97-AF65-F5344CB8AC3E}">
        <p14:creationId xmlns:p14="http://schemas.microsoft.com/office/powerpoint/2010/main" val="4199490167"/>
      </p:ext>
    </p:extLst>
  </p:cSld>
  <p:clrMapOvr>
    <a:masterClrMapping/>
  </p:clrMapOvr>
  <p:transition spd="slow" advTm="43111">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p:cNvPicPr/>
          <p:nvPr/>
        </p:nvPicPr>
        <p:blipFill>
          <a:blip r:embed="rId5">
            <a:extLst>
              <a:ext uri="{28A0092B-C50C-407E-A947-70E740481C1C}">
                <a14:useLocalDpi xmlns:a14="http://schemas.microsoft.com/office/drawing/2010/main" val="0"/>
              </a:ext>
            </a:extLst>
          </a:blip>
          <a:stretch>
            <a:fillRect/>
          </a:stretch>
        </p:blipFill>
        <p:spPr>
          <a:xfrm>
            <a:off x="0" y="1340658"/>
            <a:ext cx="9144000" cy="5517342"/>
          </a:xfrm>
          <a:prstGeom prst="rect">
            <a:avLst/>
          </a:prstGeom>
        </p:spPr>
      </p:pic>
      <p:sp>
        <p:nvSpPr>
          <p:cNvPr id="24" name="文本框 23"/>
          <p:cNvSpPr txBox="1"/>
          <p:nvPr/>
        </p:nvSpPr>
        <p:spPr>
          <a:xfrm>
            <a:off x="3657600" y="6288023"/>
            <a:ext cx="5609243" cy="646331"/>
          </a:xfrm>
          <a:prstGeom prst="rect">
            <a:avLst/>
          </a:prstGeom>
          <a:noFill/>
        </p:spPr>
        <p:txBody>
          <a:bodyPr wrap="square" rtlCol="0">
            <a:spAutoFit/>
          </a:bodyPr>
          <a:lstStyle/>
          <a:p>
            <a:r>
              <a:rPr lang="en-US" altLang="zh-CN" sz="3600" b="1" dirty="0" err="1">
                <a:solidFill>
                  <a:srgbClr val="4472C4"/>
                </a:solidFill>
              </a:rPr>
              <a:t>correctMatchespercent</a:t>
            </a:r>
            <a:endParaRPr lang="zh-CN" altLang="en-US" sz="3600" b="1" dirty="0">
              <a:solidFill>
                <a:srgbClr val="4472C4"/>
              </a:solidFill>
            </a:endParaRPr>
          </a:p>
        </p:txBody>
      </p:sp>
    </p:spTree>
    <p:custDataLst>
      <p:tags r:id="rId1"/>
    </p:custDataLst>
    <p:extLst>
      <p:ext uri="{BB962C8B-B14F-4D97-AF65-F5344CB8AC3E}">
        <p14:creationId xmlns:p14="http://schemas.microsoft.com/office/powerpoint/2010/main" val="3190476579"/>
      </p:ext>
    </p:extLst>
  </p:cSld>
  <p:clrMapOvr>
    <a:masterClrMapping/>
  </p:clrMapOvr>
  <p:transition spd="slow" advTm="48457">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p:cNvPicPr/>
          <p:nvPr/>
        </p:nvPicPr>
        <p:blipFill>
          <a:blip r:embed="rId5">
            <a:extLst>
              <a:ext uri="{28A0092B-C50C-407E-A947-70E740481C1C}">
                <a14:useLocalDpi xmlns:a14="http://schemas.microsoft.com/office/drawing/2010/main" val="0"/>
              </a:ext>
            </a:extLst>
          </a:blip>
          <a:stretch>
            <a:fillRect/>
          </a:stretch>
        </p:blipFill>
        <p:spPr>
          <a:xfrm>
            <a:off x="0" y="1283682"/>
            <a:ext cx="9144000" cy="5615969"/>
          </a:xfrm>
          <a:prstGeom prst="rect">
            <a:avLst/>
          </a:prstGeom>
        </p:spPr>
      </p:pic>
      <p:sp>
        <p:nvSpPr>
          <p:cNvPr id="24" name="文本框 23"/>
          <p:cNvSpPr txBox="1"/>
          <p:nvPr/>
        </p:nvSpPr>
        <p:spPr>
          <a:xfrm>
            <a:off x="7717536" y="6288023"/>
            <a:ext cx="1549307" cy="646331"/>
          </a:xfrm>
          <a:prstGeom prst="rect">
            <a:avLst/>
          </a:prstGeom>
          <a:noFill/>
        </p:spPr>
        <p:txBody>
          <a:bodyPr wrap="square" rtlCol="0">
            <a:spAutoFit/>
          </a:bodyPr>
          <a:lstStyle/>
          <a:p>
            <a:r>
              <a:rPr lang="en-US" altLang="zh-CN" sz="3600" b="1" dirty="0" smtClean="0">
                <a:solidFill>
                  <a:srgbClr val="4472C4"/>
                </a:solidFill>
              </a:rPr>
              <a:t>PSNR</a:t>
            </a:r>
            <a:endParaRPr lang="zh-CN" altLang="en-US" sz="3600" b="1" dirty="0">
              <a:solidFill>
                <a:srgbClr val="4472C4"/>
              </a:solidFill>
            </a:endParaRPr>
          </a:p>
        </p:txBody>
      </p:sp>
    </p:spTree>
    <p:custDataLst>
      <p:tags r:id="rId1"/>
    </p:custDataLst>
    <p:extLst>
      <p:ext uri="{BB962C8B-B14F-4D97-AF65-F5344CB8AC3E}">
        <p14:creationId xmlns:p14="http://schemas.microsoft.com/office/powerpoint/2010/main" val="913796238"/>
      </p:ext>
    </p:extLst>
  </p:cSld>
  <p:clrMapOvr>
    <a:masterClrMapping/>
  </p:clrMapOvr>
  <p:transition spd="slow" advTm="48457">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91822"/>
            <a:ext cx="9144000" cy="5643759"/>
          </a:xfrm>
          <a:prstGeom prst="rect">
            <a:avLst/>
          </a:prstGeom>
        </p:spPr>
      </p:pic>
      <p:sp>
        <p:nvSpPr>
          <p:cNvPr id="24" name="文本框 23"/>
          <p:cNvSpPr txBox="1"/>
          <p:nvPr/>
        </p:nvSpPr>
        <p:spPr>
          <a:xfrm>
            <a:off x="5416952" y="6288023"/>
            <a:ext cx="3849891" cy="646331"/>
          </a:xfrm>
          <a:prstGeom prst="rect">
            <a:avLst/>
          </a:prstGeom>
          <a:noFill/>
        </p:spPr>
        <p:txBody>
          <a:bodyPr wrap="square" rtlCol="0">
            <a:spAutoFit/>
          </a:bodyPr>
          <a:lstStyle/>
          <a:p>
            <a:r>
              <a:rPr lang="en-US" altLang="zh-CN" sz="3600" b="1" dirty="0" err="1" smtClean="0">
                <a:solidFill>
                  <a:srgbClr val="4472C4"/>
                </a:solidFill>
              </a:rPr>
              <a:t>MeanDistance</a:t>
            </a:r>
            <a:endParaRPr lang="zh-CN" altLang="en-US" sz="3600" b="1" dirty="0">
              <a:solidFill>
                <a:srgbClr val="4472C4"/>
              </a:solidFill>
            </a:endParaRPr>
          </a:p>
        </p:txBody>
      </p:sp>
    </p:spTree>
    <p:custDataLst>
      <p:tags r:id="rId1"/>
    </p:custDataLst>
    <p:extLst>
      <p:ext uri="{BB962C8B-B14F-4D97-AF65-F5344CB8AC3E}">
        <p14:creationId xmlns:p14="http://schemas.microsoft.com/office/powerpoint/2010/main" val="3619432573"/>
      </p:ext>
    </p:extLst>
  </p:cSld>
  <p:clrMapOvr>
    <a:masterClrMapping/>
  </p:clrMapOvr>
  <p:transition spd="slow" advTm="48457">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5" name="图片 24"/>
          <p:cNvPicPr/>
          <p:nvPr/>
        </p:nvPicPr>
        <p:blipFill>
          <a:blip r:embed="rId5">
            <a:extLst>
              <a:ext uri="{28A0092B-C50C-407E-A947-70E740481C1C}">
                <a14:useLocalDpi xmlns:a14="http://schemas.microsoft.com/office/drawing/2010/main" val="0"/>
              </a:ext>
            </a:extLst>
          </a:blip>
          <a:stretch>
            <a:fillRect/>
          </a:stretch>
        </p:blipFill>
        <p:spPr>
          <a:xfrm>
            <a:off x="0" y="1283682"/>
            <a:ext cx="9144000" cy="5615969"/>
          </a:xfrm>
          <a:prstGeom prst="rect">
            <a:avLst/>
          </a:prstGeom>
        </p:spPr>
      </p:pic>
      <p:sp>
        <p:nvSpPr>
          <p:cNvPr id="24" name="文本框 23"/>
          <p:cNvSpPr txBox="1"/>
          <p:nvPr/>
        </p:nvSpPr>
        <p:spPr>
          <a:xfrm>
            <a:off x="7424928" y="6301803"/>
            <a:ext cx="1809915" cy="646331"/>
          </a:xfrm>
          <a:prstGeom prst="rect">
            <a:avLst/>
          </a:prstGeom>
          <a:noFill/>
        </p:spPr>
        <p:txBody>
          <a:bodyPr wrap="square" rtlCol="0">
            <a:spAutoFit/>
          </a:bodyPr>
          <a:lstStyle/>
          <a:p>
            <a:r>
              <a:rPr lang="en-US" altLang="zh-CN" sz="3600" b="1" dirty="0">
                <a:solidFill>
                  <a:srgbClr val="4472C4"/>
                </a:solidFill>
              </a:rPr>
              <a:t>Speed</a:t>
            </a:r>
            <a:endParaRPr lang="zh-CN" altLang="en-US" sz="3600" b="1" dirty="0">
              <a:solidFill>
                <a:srgbClr val="4472C4"/>
              </a:solidFill>
            </a:endParaRPr>
          </a:p>
        </p:txBody>
      </p:sp>
    </p:spTree>
    <p:custDataLst>
      <p:tags r:id="rId1"/>
    </p:custDataLst>
    <p:extLst>
      <p:ext uri="{BB962C8B-B14F-4D97-AF65-F5344CB8AC3E}">
        <p14:creationId xmlns:p14="http://schemas.microsoft.com/office/powerpoint/2010/main" val="1020121096"/>
      </p:ext>
    </p:extLst>
  </p:cSld>
  <p:clrMapOvr>
    <a:masterClrMapping/>
  </p:clrMapOvr>
  <p:transition spd="slow" advTm="48457">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rot="10800000" flipV="1">
            <a:off x="4016683" y="2700738"/>
            <a:ext cx="1332000" cy="1332000"/>
          </a:xfrm>
          <a:prstGeom prst="roundRect">
            <a:avLst>
              <a:gd name="adj" fmla="val 5039"/>
            </a:avLst>
          </a:prstGeom>
          <a:gradFill>
            <a:gsLst>
              <a:gs pos="82000">
                <a:schemeClr val="accent1">
                  <a:alpha val="88000"/>
                  <a:lumMod val="71000"/>
                  <a:lumOff val="29000"/>
                </a:schemeClr>
              </a:gs>
              <a:gs pos="8000">
                <a:schemeClr val="accent1">
                  <a:lumMod val="75000"/>
                  <a:alpha val="90000"/>
                </a:schemeClr>
              </a:gs>
            </a:gsLst>
            <a:lin ang="108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r>
              <a:rPr lang="en-US" altLang="zh-CN" sz="5400" dirty="0"/>
              <a:t>3</a:t>
            </a:r>
            <a:endParaRPr lang="zh-CN" altLang="en-US" sz="5400" dirty="0"/>
          </a:p>
        </p:txBody>
      </p:sp>
    </p:spTree>
    <p:extLst>
      <p:ext uri="{BB962C8B-B14F-4D97-AF65-F5344CB8AC3E}">
        <p14:creationId xmlns:p14="http://schemas.microsoft.com/office/powerpoint/2010/main" val="2607810678"/>
      </p:ext>
    </p:extLst>
  </p:cSld>
  <p:clrMapOvr>
    <a:masterClrMapping/>
  </p:clrMapOvr>
  <p:transition spd="slow" advTm="43111">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50" y="2916074"/>
            <a:ext cx="7611537" cy="2924583"/>
          </a:xfrm>
          <a:prstGeom prst="rect">
            <a:avLst/>
          </a:prstGeom>
        </p:spPr>
      </p:pic>
    </p:spTree>
    <p:custDataLst>
      <p:tags r:id="rId1"/>
    </p:custDataLst>
    <p:extLst>
      <p:ext uri="{BB962C8B-B14F-4D97-AF65-F5344CB8AC3E}">
        <p14:creationId xmlns:p14="http://schemas.microsoft.com/office/powerpoint/2010/main" val="2350995921"/>
      </p:ext>
    </p:extLst>
  </p:cSld>
  <p:clrMapOvr>
    <a:masterClrMapping/>
  </p:clrMapOvr>
  <p:transition spd="slow" advTm="48457">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489" y="1402904"/>
            <a:ext cx="7544853" cy="5449060"/>
          </a:xfrm>
          <a:prstGeom prst="rect">
            <a:avLst/>
          </a:prstGeom>
        </p:spPr>
      </p:pic>
    </p:spTree>
    <p:custDataLst>
      <p:tags r:id="rId1"/>
    </p:custDataLst>
    <p:extLst>
      <p:ext uri="{BB962C8B-B14F-4D97-AF65-F5344CB8AC3E}">
        <p14:creationId xmlns:p14="http://schemas.microsoft.com/office/powerpoint/2010/main" val="1163582097"/>
      </p:ext>
    </p:extLst>
  </p:cSld>
  <p:clrMapOvr>
    <a:masterClrMapping/>
  </p:clrMapOvr>
  <p:transition spd="slow" advTm="48457">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338" y="1545208"/>
            <a:ext cx="5725324" cy="5296639"/>
          </a:xfrm>
          <a:prstGeom prst="rect">
            <a:avLst/>
          </a:prstGeom>
        </p:spPr>
      </p:pic>
    </p:spTree>
    <p:custDataLst>
      <p:tags r:id="rId1"/>
    </p:custDataLst>
    <p:extLst>
      <p:ext uri="{BB962C8B-B14F-4D97-AF65-F5344CB8AC3E}">
        <p14:creationId xmlns:p14="http://schemas.microsoft.com/office/powerpoint/2010/main" val="3544623572"/>
      </p:ext>
    </p:extLst>
  </p:cSld>
  <p:clrMapOvr>
    <a:masterClrMapping/>
  </p:clrMapOvr>
  <p:transition spd="slow" advTm="48457">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8520" y="3684593"/>
            <a:ext cx="5593243" cy="2378522"/>
          </a:xfrm>
          <a:prstGeom prst="rect">
            <a:avLst/>
          </a:prstGeom>
        </p:spPr>
      </p:pic>
      <p:pic>
        <p:nvPicPr>
          <p:cNvPr id="4" name="图片 3"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969" y="2091315"/>
            <a:ext cx="8551055" cy="1224269"/>
          </a:xfrm>
          <a:prstGeom prst="rect">
            <a:avLst/>
          </a:prstGeom>
        </p:spPr>
      </p:pic>
    </p:spTree>
    <p:custDataLst>
      <p:tags r:id="rId1"/>
    </p:custDataLst>
    <p:extLst>
      <p:ext uri="{BB962C8B-B14F-4D97-AF65-F5344CB8AC3E}">
        <p14:creationId xmlns:p14="http://schemas.microsoft.com/office/powerpoint/2010/main" val="1048170052"/>
      </p:ext>
    </p:extLst>
  </p:cSld>
  <p:clrMapOvr>
    <a:masterClrMapping/>
  </p:clrMapOvr>
  <p:transition spd="slow" advTm="48457">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1174" y="1353297"/>
            <a:ext cx="5501652" cy="2777386"/>
          </a:xfrm>
          <a:prstGeom prst="rect">
            <a:avLst/>
          </a:prstGeom>
        </p:spPr>
      </p:pic>
      <p:pic>
        <p:nvPicPr>
          <p:cNvPr id="3" name="图片 2"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1174" y="4063885"/>
            <a:ext cx="5501652" cy="2794115"/>
          </a:xfrm>
          <a:prstGeom prst="rect">
            <a:avLst/>
          </a:prstGeom>
        </p:spPr>
      </p:pic>
      <p:sp>
        <p:nvSpPr>
          <p:cNvPr id="4" name="矩形 3"/>
          <p:cNvSpPr/>
          <p:nvPr/>
        </p:nvSpPr>
        <p:spPr>
          <a:xfrm>
            <a:off x="819150" y="3757372"/>
            <a:ext cx="1558440" cy="384721"/>
          </a:xfrm>
          <a:prstGeom prst="rect">
            <a:avLst/>
          </a:prstGeom>
        </p:spPr>
        <p:txBody>
          <a:bodyPr wrap="none">
            <a:spAutoFit/>
          </a:bodyPr>
          <a:lstStyle/>
          <a:p>
            <a:r>
              <a:rPr lang="en-US" altLang="zh-CN"/>
              <a:t>INTER_AREA</a:t>
            </a:r>
            <a:endParaRPr lang="zh-CN" altLang="en-US" dirty="0"/>
          </a:p>
        </p:txBody>
      </p:sp>
      <p:sp>
        <p:nvSpPr>
          <p:cNvPr id="5" name="矩形 4"/>
          <p:cNvSpPr/>
          <p:nvPr/>
        </p:nvSpPr>
        <p:spPr>
          <a:xfrm>
            <a:off x="6413779" y="3718268"/>
            <a:ext cx="1673856" cy="384721"/>
          </a:xfrm>
          <a:prstGeom prst="rect">
            <a:avLst/>
          </a:prstGeom>
        </p:spPr>
        <p:txBody>
          <a:bodyPr wrap="none">
            <a:spAutoFit/>
          </a:bodyPr>
          <a:lstStyle/>
          <a:p>
            <a:r>
              <a:rPr lang="zh-CN" altLang="en-US" dirty="0"/>
              <a:t>INTER_CUBIC</a:t>
            </a:r>
          </a:p>
        </p:txBody>
      </p:sp>
      <p:sp>
        <p:nvSpPr>
          <p:cNvPr id="7" name="矩形 6"/>
          <p:cNvSpPr/>
          <p:nvPr/>
        </p:nvSpPr>
        <p:spPr>
          <a:xfrm>
            <a:off x="867967" y="6496680"/>
            <a:ext cx="1725152" cy="384721"/>
          </a:xfrm>
          <a:prstGeom prst="rect">
            <a:avLst/>
          </a:prstGeom>
        </p:spPr>
        <p:txBody>
          <a:bodyPr wrap="none">
            <a:spAutoFit/>
          </a:bodyPr>
          <a:lstStyle/>
          <a:p>
            <a:r>
              <a:rPr lang="zh-CN" altLang="en-US" dirty="0"/>
              <a:t>INTER_LINEAR</a:t>
            </a:r>
          </a:p>
        </p:txBody>
      </p:sp>
      <p:sp>
        <p:nvSpPr>
          <p:cNvPr id="9" name="矩形 8"/>
          <p:cNvSpPr/>
          <p:nvPr/>
        </p:nvSpPr>
        <p:spPr>
          <a:xfrm>
            <a:off x="6417340" y="6477871"/>
            <a:ext cx="1914307" cy="384721"/>
          </a:xfrm>
          <a:prstGeom prst="rect">
            <a:avLst/>
          </a:prstGeom>
        </p:spPr>
        <p:txBody>
          <a:bodyPr wrap="none">
            <a:spAutoFit/>
          </a:bodyPr>
          <a:lstStyle/>
          <a:p>
            <a:r>
              <a:rPr lang="zh-CN" altLang="en-US" dirty="0"/>
              <a:t>INTER_NEAREST</a:t>
            </a:r>
          </a:p>
        </p:txBody>
      </p:sp>
    </p:spTree>
    <p:custDataLst>
      <p:tags r:id="rId1"/>
    </p:custDataLst>
    <p:extLst>
      <p:ext uri="{BB962C8B-B14F-4D97-AF65-F5344CB8AC3E}">
        <p14:creationId xmlns:p14="http://schemas.microsoft.com/office/powerpoint/2010/main" val="753409819"/>
      </p:ext>
    </p:extLst>
  </p:cSld>
  <p:clrMapOvr>
    <a:masterClrMapping/>
  </p:clrMapOvr>
  <p:transition spd="slow" advTm="48457">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42988"/>
            <a:ext cx="9144000" cy="5856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6" name="文本框 55"/>
          <p:cNvSpPr txBox="1">
            <a:spLocks noChangeAspect="1"/>
          </p:cNvSpPr>
          <p:nvPr/>
        </p:nvSpPr>
        <p:spPr>
          <a:xfrm>
            <a:off x="262535" y="411288"/>
            <a:ext cx="324840" cy="655512"/>
          </a:xfrm>
          <a:custGeom>
            <a:avLst/>
            <a:gdLst/>
            <a:ahLst/>
            <a:cxnLst/>
            <a:rect l="l" t="t" r="r" b="b"/>
            <a:pathLst>
              <a:path w="1488135" h="3003000">
                <a:moveTo>
                  <a:pt x="1346318" y="2916034"/>
                </a:moveTo>
                <a:lnTo>
                  <a:pt x="1173953" y="2959390"/>
                </a:lnTo>
                <a:lnTo>
                  <a:pt x="1407253" y="2937712"/>
                </a:lnTo>
                <a:close/>
                <a:moveTo>
                  <a:pt x="1129633" y="2784948"/>
                </a:moveTo>
                <a:lnTo>
                  <a:pt x="1107851" y="2815552"/>
                </a:lnTo>
                <a:lnTo>
                  <a:pt x="1003298" y="2963725"/>
                </a:lnTo>
                <a:lnTo>
                  <a:pt x="1103494" y="2963725"/>
                </a:lnTo>
                <a:close/>
                <a:moveTo>
                  <a:pt x="1142929" y="2771832"/>
                </a:moveTo>
                <a:lnTo>
                  <a:pt x="1116563" y="2963725"/>
                </a:lnTo>
                <a:lnTo>
                  <a:pt x="1204977" y="2942047"/>
                </a:lnTo>
                <a:lnTo>
                  <a:pt x="1329073" y="2907363"/>
                </a:lnTo>
                <a:close/>
                <a:moveTo>
                  <a:pt x="636146" y="2749972"/>
                </a:moveTo>
                <a:lnTo>
                  <a:pt x="776049" y="2994256"/>
                </a:lnTo>
                <a:lnTo>
                  <a:pt x="977160" y="2963725"/>
                </a:lnTo>
                <a:close/>
                <a:moveTo>
                  <a:pt x="623030" y="2749972"/>
                </a:moveTo>
                <a:lnTo>
                  <a:pt x="579310" y="2937712"/>
                </a:lnTo>
                <a:lnTo>
                  <a:pt x="758561" y="2989884"/>
                </a:lnTo>
                <a:close/>
                <a:moveTo>
                  <a:pt x="968416" y="2684392"/>
                </a:moveTo>
                <a:lnTo>
                  <a:pt x="994585" y="2950718"/>
                </a:lnTo>
                <a:lnTo>
                  <a:pt x="1129633" y="2767460"/>
                </a:lnTo>
                <a:close/>
                <a:moveTo>
                  <a:pt x="959672" y="2680020"/>
                </a:moveTo>
                <a:lnTo>
                  <a:pt x="636146" y="2736856"/>
                </a:lnTo>
                <a:lnTo>
                  <a:pt x="985872" y="2959390"/>
                </a:lnTo>
                <a:lnTo>
                  <a:pt x="968416" y="2771832"/>
                </a:lnTo>
                <a:close/>
                <a:moveTo>
                  <a:pt x="1437857" y="2522629"/>
                </a:moveTo>
                <a:lnTo>
                  <a:pt x="1372277" y="2806808"/>
                </a:lnTo>
                <a:lnTo>
                  <a:pt x="1350612" y="2907363"/>
                </a:lnTo>
                <a:lnTo>
                  <a:pt x="1376649" y="2916034"/>
                </a:lnTo>
                <a:lnTo>
                  <a:pt x="1429113" y="2929041"/>
                </a:lnTo>
                <a:close/>
                <a:moveTo>
                  <a:pt x="1169016" y="2386772"/>
                </a:moveTo>
                <a:lnTo>
                  <a:pt x="1142786" y="2758623"/>
                </a:lnTo>
                <a:lnTo>
                  <a:pt x="1335602" y="2898614"/>
                </a:lnTo>
                <a:lnTo>
                  <a:pt x="1322450" y="2859241"/>
                </a:lnTo>
                <a:close/>
                <a:moveTo>
                  <a:pt x="1177783" y="2360524"/>
                </a:moveTo>
                <a:lnTo>
                  <a:pt x="1296147" y="2736749"/>
                </a:lnTo>
                <a:lnTo>
                  <a:pt x="1344370" y="2889864"/>
                </a:lnTo>
                <a:lnTo>
                  <a:pt x="1370551" y="2767372"/>
                </a:lnTo>
                <a:lnTo>
                  <a:pt x="1435700" y="2474267"/>
                </a:lnTo>
                <a:close/>
                <a:moveTo>
                  <a:pt x="863488" y="2281779"/>
                </a:moveTo>
                <a:lnTo>
                  <a:pt x="968403" y="2671129"/>
                </a:lnTo>
                <a:lnTo>
                  <a:pt x="1046876" y="2714876"/>
                </a:lnTo>
                <a:lnTo>
                  <a:pt x="1125348" y="2749873"/>
                </a:lnTo>
                <a:close/>
                <a:moveTo>
                  <a:pt x="859117" y="2246782"/>
                </a:moveTo>
                <a:lnTo>
                  <a:pt x="1134067" y="2741124"/>
                </a:lnTo>
                <a:lnTo>
                  <a:pt x="1155864" y="2434894"/>
                </a:lnTo>
                <a:lnTo>
                  <a:pt x="1160248" y="2356149"/>
                </a:lnTo>
                <a:close/>
                <a:moveTo>
                  <a:pt x="1169016" y="2067419"/>
                </a:moveTo>
                <a:lnTo>
                  <a:pt x="1431356" y="2207409"/>
                </a:lnTo>
                <a:lnTo>
                  <a:pt x="1400954" y="2150538"/>
                </a:lnTo>
                <a:close/>
                <a:moveTo>
                  <a:pt x="1094831" y="2054294"/>
                </a:moveTo>
                <a:lnTo>
                  <a:pt x="1138427" y="2216159"/>
                </a:lnTo>
                <a:lnTo>
                  <a:pt x="1173400" y="2347400"/>
                </a:lnTo>
                <a:lnTo>
                  <a:pt x="1422670" y="2456768"/>
                </a:lnTo>
                <a:close/>
                <a:moveTo>
                  <a:pt x="588054" y="2054294"/>
                </a:moveTo>
                <a:lnTo>
                  <a:pt x="623030" y="2728000"/>
                </a:lnTo>
                <a:lnTo>
                  <a:pt x="955300" y="2671129"/>
                </a:lnTo>
                <a:close/>
                <a:moveTo>
                  <a:pt x="601170" y="2049920"/>
                </a:moveTo>
                <a:lnTo>
                  <a:pt x="880976" y="2526763"/>
                </a:lnTo>
                <a:lnTo>
                  <a:pt x="946556" y="2636131"/>
                </a:lnTo>
                <a:lnTo>
                  <a:pt x="841629" y="2242407"/>
                </a:lnTo>
                <a:lnTo>
                  <a:pt x="841629" y="2238032"/>
                </a:lnTo>
                <a:close/>
                <a:moveTo>
                  <a:pt x="1099191" y="2045545"/>
                </a:moveTo>
                <a:lnTo>
                  <a:pt x="1322450" y="2321152"/>
                </a:lnTo>
                <a:lnTo>
                  <a:pt x="1435700" y="2456768"/>
                </a:lnTo>
                <a:lnTo>
                  <a:pt x="1440043" y="2224908"/>
                </a:lnTo>
                <a:close/>
                <a:moveTo>
                  <a:pt x="1073033" y="2041170"/>
                </a:moveTo>
                <a:lnTo>
                  <a:pt x="872232" y="2216159"/>
                </a:lnTo>
                <a:lnTo>
                  <a:pt x="854744" y="2233658"/>
                </a:lnTo>
                <a:lnTo>
                  <a:pt x="1155864" y="2343025"/>
                </a:lnTo>
                <a:close/>
                <a:moveTo>
                  <a:pt x="636146" y="1871139"/>
                </a:moveTo>
                <a:lnTo>
                  <a:pt x="588054" y="2028049"/>
                </a:lnTo>
                <a:lnTo>
                  <a:pt x="828513" y="2216159"/>
                </a:lnTo>
                <a:lnTo>
                  <a:pt x="793537" y="2154913"/>
                </a:lnTo>
                <a:close/>
                <a:moveTo>
                  <a:pt x="1448787" y="1861914"/>
                </a:moveTo>
                <a:lnTo>
                  <a:pt x="1094718" y="2028049"/>
                </a:lnTo>
                <a:lnTo>
                  <a:pt x="1129633" y="2041165"/>
                </a:lnTo>
                <a:lnTo>
                  <a:pt x="1396323" y="2137349"/>
                </a:lnTo>
                <a:close/>
                <a:moveTo>
                  <a:pt x="644890" y="1861914"/>
                </a:moveTo>
                <a:lnTo>
                  <a:pt x="780421" y="2106745"/>
                </a:lnTo>
                <a:lnTo>
                  <a:pt x="846000" y="2229160"/>
                </a:lnTo>
                <a:lnTo>
                  <a:pt x="1068850" y="2032421"/>
                </a:lnTo>
                <a:close/>
                <a:moveTo>
                  <a:pt x="662378" y="1857542"/>
                </a:moveTo>
                <a:lnTo>
                  <a:pt x="815397" y="1918750"/>
                </a:lnTo>
                <a:lnTo>
                  <a:pt x="1060227" y="2014933"/>
                </a:lnTo>
                <a:lnTo>
                  <a:pt x="929068" y="1857542"/>
                </a:lnTo>
                <a:close/>
                <a:moveTo>
                  <a:pt x="703365" y="1534563"/>
                </a:moveTo>
                <a:lnTo>
                  <a:pt x="655273" y="1770649"/>
                </a:lnTo>
                <a:lnTo>
                  <a:pt x="642274" y="1849345"/>
                </a:lnTo>
                <a:lnTo>
                  <a:pt x="921964" y="1849345"/>
                </a:lnTo>
                <a:close/>
                <a:moveTo>
                  <a:pt x="1129725" y="1525574"/>
                </a:moveTo>
                <a:lnTo>
                  <a:pt x="942184" y="1853239"/>
                </a:lnTo>
                <a:lnTo>
                  <a:pt x="1077472" y="2014933"/>
                </a:lnTo>
                <a:lnTo>
                  <a:pt x="1112184" y="1700597"/>
                </a:lnTo>
                <a:close/>
                <a:moveTo>
                  <a:pt x="1142881" y="1512447"/>
                </a:moveTo>
                <a:lnTo>
                  <a:pt x="1112184" y="1770606"/>
                </a:lnTo>
                <a:lnTo>
                  <a:pt x="1086095" y="2019306"/>
                </a:lnTo>
                <a:lnTo>
                  <a:pt x="1445870" y="1853239"/>
                </a:lnTo>
                <a:lnTo>
                  <a:pt x="1186734" y="1564954"/>
                </a:lnTo>
                <a:close/>
                <a:moveTo>
                  <a:pt x="614286" y="1468691"/>
                </a:moveTo>
                <a:lnTo>
                  <a:pt x="636146" y="1809986"/>
                </a:lnTo>
                <a:lnTo>
                  <a:pt x="692981" y="1521198"/>
                </a:lnTo>
                <a:close/>
                <a:moveTo>
                  <a:pt x="793537" y="1319922"/>
                </a:moveTo>
                <a:lnTo>
                  <a:pt x="618658" y="1455565"/>
                </a:lnTo>
                <a:lnTo>
                  <a:pt x="692981" y="1508071"/>
                </a:lnTo>
                <a:lnTo>
                  <a:pt x="758561" y="1389931"/>
                </a:lnTo>
                <a:close/>
                <a:moveTo>
                  <a:pt x="815397" y="1311171"/>
                </a:moveTo>
                <a:lnTo>
                  <a:pt x="706097" y="1516823"/>
                </a:lnTo>
                <a:lnTo>
                  <a:pt x="924696" y="1831720"/>
                </a:lnTo>
                <a:close/>
                <a:moveTo>
                  <a:pt x="1038367" y="1162398"/>
                </a:moveTo>
                <a:lnTo>
                  <a:pt x="1142881" y="1499320"/>
                </a:lnTo>
                <a:lnTo>
                  <a:pt x="1414767" y="1801235"/>
                </a:lnTo>
                <a:close/>
                <a:moveTo>
                  <a:pt x="1025251" y="1149282"/>
                </a:moveTo>
                <a:lnTo>
                  <a:pt x="942184" y="1831720"/>
                </a:lnTo>
                <a:lnTo>
                  <a:pt x="1134004" y="1499040"/>
                </a:lnTo>
                <a:close/>
                <a:moveTo>
                  <a:pt x="1265164" y="1136168"/>
                </a:moveTo>
                <a:lnTo>
                  <a:pt x="1448787" y="1805611"/>
                </a:lnTo>
                <a:lnTo>
                  <a:pt x="1457531" y="1302435"/>
                </a:lnTo>
                <a:lnTo>
                  <a:pt x="1317627" y="1179923"/>
                </a:lnTo>
                <a:close/>
                <a:moveTo>
                  <a:pt x="1012136" y="1131793"/>
                </a:moveTo>
                <a:lnTo>
                  <a:pt x="972788" y="1166797"/>
                </a:lnTo>
                <a:lnTo>
                  <a:pt x="819769" y="1302435"/>
                </a:lnTo>
                <a:lnTo>
                  <a:pt x="854744" y="1459951"/>
                </a:lnTo>
                <a:lnTo>
                  <a:pt x="933440" y="1823113"/>
                </a:lnTo>
                <a:close/>
                <a:moveTo>
                  <a:pt x="1029624" y="1127422"/>
                </a:moveTo>
                <a:lnTo>
                  <a:pt x="1439633" y="1818195"/>
                </a:lnTo>
                <a:lnTo>
                  <a:pt x="1369681" y="1564620"/>
                </a:lnTo>
                <a:lnTo>
                  <a:pt x="1252048" y="1127422"/>
                </a:lnTo>
                <a:close/>
                <a:moveTo>
                  <a:pt x="849416" y="1040530"/>
                </a:moveTo>
                <a:lnTo>
                  <a:pt x="823138" y="1280442"/>
                </a:lnTo>
                <a:lnTo>
                  <a:pt x="1006807" y="1123460"/>
                </a:lnTo>
                <a:close/>
                <a:moveTo>
                  <a:pt x="599401" y="961834"/>
                </a:moveTo>
                <a:lnTo>
                  <a:pt x="612562" y="1446577"/>
                </a:lnTo>
                <a:lnTo>
                  <a:pt x="809976" y="1293558"/>
                </a:lnTo>
                <a:close/>
                <a:moveTo>
                  <a:pt x="608175" y="957462"/>
                </a:moveTo>
                <a:lnTo>
                  <a:pt x="709076" y="1119157"/>
                </a:lnTo>
                <a:lnTo>
                  <a:pt x="809976" y="1280442"/>
                </a:lnTo>
                <a:lnTo>
                  <a:pt x="831911" y="1084249"/>
                </a:lnTo>
                <a:lnTo>
                  <a:pt x="840672" y="1036157"/>
                </a:lnTo>
                <a:close/>
                <a:moveTo>
                  <a:pt x="1194802" y="926858"/>
                </a:moveTo>
                <a:lnTo>
                  <a:pt x="1033039" y="1114853"/>
                </a:lnTo>
                <a:lnTo>
                  <a:pt x="1247266" y="1114853"/>
                </a:lnTo>
                <a:lnTo>
                  <a:pt x="1221034" y="1023042"/>
                </a:lnTo>
                <a:close/>
                <a:moveTo>
                  <a:pt x="478755" y="699510"/>
                </a:moveTo>
                <a:lnTo>
                  <a:pt x="177088" y="847954"/>
                </a:lnTo>
                <a:lnTo>
                  <a:pt x="601170" y="725357"/>
                </a:lnTo>
                <a:close/>
                <a:moveTo>
                  <a:pt x="1409439" y="682001"/>
                </a:moveTo>
                <a:lnTo>
                  <a:pt x="1335115" y="764640"/>
                </a:lnTo>
                <a:lnTo>
                  <a:pt x="1203956" y="918114"/>
                </a:lnTo>
                <a:lnTo>
                  <a:pt x="1247676" y="1079456"/>
                </a:lnTo>
                <a:lnTo>
                  <a:pt x="1256420" y="1105620"/>
                </a:lnTo>
                <a:close/>
                <a:moveTo>
                  <a:pt x="906662" y="682001"/>
                </a:moveTo>
                <a:lnTo>
                  <a:pt x="850333" y="1031490"/>
                </a:lnTo>
                <a:lnTo>
                  <a:pt x="1011589" y="1105620"/>
                </a:lnTo>
                <a:lnTo>
                  <a:pt x="976613" y="966082"/>
                </a:lnTo>
                <a:close/>
                <a:moveTo>
                  <a:pt x="1422555" y="677624"/>
                </a:moveTo>
                <a:lnTo>
                  <a:pt x="1374463" y="817260"/>
                </a:lnTo>
                <a:lnTo>
                  <a:pt x="1265164" y="1114341"/>
                </a:lnTo>
                <a:lnTo>
                  <a:pt x="1453158" y="1280442"/>
                </a:lnTo>
                <a:close/>
                <a:moveTo>
                  <a:pt x="911034" y="668870"/>
                </a:moveTo>
                <a:lnTo>
                  <a:pt x="1024705" y="1109980"/>
                </a:lnTo>
                <a:lnTo>
                  <a:pt x="1186468" y="918114"/>
                </a:lnTo>
                <a:lnTo>
                  <a:pt x="1029077" y="773410"/>
                </a:lnTo>
                <a:close/>
                <a:moveTo>
                  <a:pt x="893663" y="668870"/>
                </a:moveTo>
                <a:lnTo>
                  <a:pt x="605542" y="944279"/>
                </a:lnTo>
                <a:lnTo>
                  <a:pt x="841629" y="1027129"/>
                </a:lnTo>
                <a:lnTo>
                  <a:pt x="854667" y="935558"/>
                </a:lnTo>
                <a:close/>
                <a:moveTo>
                  <a:pt x="880664" y="664493"/>
                </a:moveTo>
                <a:lnTo>
                  <a:pt x="745445" y="699510"/>
                </a:lnTo>
                <a:lnTo>
                  <a:pt x="631774" y="729651"/>
                </a:lnTo>
                <a:lnTo>
                  <a:pt x="601170" y="931197"/>
                </a:lnTo>
                <a:close/>
                <a:moveTo>
                  <a:pt x="1391951" y="410617"/>
                </a:moveTo>
                <a:lnTo>
                  <a:pt x="1370091" y="467520"/>
                </a:lnTo>
                <a:lnTo>
                  <a:pt x="1212700" y="891804"/>
                </a:lnTo>
                <a:lnTo>
                  <a:pt x="1418183" y="651361"/>
                </a:lnTo>
                <a:close/>
                <a:moveTo>
                  <a:pt x="1383207" y="401862"/>
                </a:moveTo>
                <a:lnTo>
                  <a:pt x="911034" y="651361"/>
                </a:lnTo>
                <a:lnTo>
                  <a:pt x="932893" y="668870"/>
                </a:lnTo>
                <a:lnTo>
                  <a:pt x="1190840" y="904959"/>
                </a:lnTo>
                <a:close/>
                <a:moveTo>
                  <a:pt x="553078" y="274924"/>
                </a:moveTo>
                <a:lnTo>
                  <a:pt x="504987" y="546309"/>
                </a:lnTo>
                <a:lnTo>
                  <a:pt x="483537" y="690225"/>
                </a:lnTo>
                <a:lnTo>
                  <a:pt x="618658" y="716769"/>
                </a:lnTo>
                <a:lnTo>
                  <a:pt x="574938" y="428126"/>
                </a:lnTo>
                <a:close/>
                <a:moveTo>
                  <a:pt x="562232" y="261771"/>
                </a:moveTo>
                <a:lnTo>
                  <a:pt x="632184" y="716457"/>
                </a:lnTo>
                <a:lnTo>
                  <a:pt x="894502" y="646505"/>
                </a:lnTo>
                <a:lnTo>
                  <a:pt x="706507" y="427907"/>
                </a:lnTo>
                <a:close/>
                <a:moveTo>
                  <a:pt x="544744" y="261771"/>
                </a:moveTo>
                <a:lnTo>
                  <a:pt x="138151" y="851988"/>
                </a:lnTo>
                <a:lnTo>
                  <a:pt x="474792" y="690225"/>
                </a:lnTo>
                <a:close/>
                <a:moveTo>
                  <a:pt x="1476795" y="239940"/>
                </a:moveTo>
                <a:lnTo>
                  <a:pt x="1402441" y="388559"/>
                </a:lnTo>
                <a:lnTo>
                  <a:pt x="1415578" y="484742"/>
                </a:lnTo>
                <a:lnTo>
                  <a:pt x="1428703" y="607158"/>
                </a:lnTo>
                <a:close/>
                <a:moveTo>
                  <a:pt x="898874" y="187822"/>
                </a:moveTo>
                <a:lnTo>
                  <a:pt x="566604" y="244284"/>
                </a:lnTo>
                <a:lnTo>
                  <a:pt x="898874" y="637761"/>
                </a:lnTo>
                <a:close/>
                <a:moveTo>
                  <a:pt x="906662" y="187448"/>
                </a:moveTo>
                <a:lnTo>
                  <a:pt x="906662" y="642133"/>
                </a:lnTo>
                <a:lnTo>
                  <a:pt x="1383207" y="388559"/>
                </a:lnTo>
                <a:close/>
                <a:moveTo>
                  <a:pt x="325736" y="178704"/>
                </a:moveTo>
                <a:lnTo>
                  <a:pt x="229552" y="288004"/>
                </a:lnTo>
                <a:lnTo>
                  <a:pt x="28441" y="524090"/>
                </a:lnTo>
                <a:lnTo>
                  <a:pt x="120253" y="851988"/>
                </a:lnTo>
                <a:lnTo>
                  <a:pt x="181460" y="650877"/>
                </a:lnTo>
                <a:close/>
                <a:moveTo>
                  <a:pt x="316992" y="165602"/>
                </a:moveTo>
                <a:lnTo>
                  <a:pt x="6581" y="318607"/>
                </a:lnTo>
                <a:lnTo>
                  <a:pt x="28441" y="506602"/>
                </a:lnTo>
                <a:close/>
                <a:moveTo>
                  <a:pt x="345409" y="157391"/>
                </a:moveTo>
                <a:lnTo>
                  <a:pt x="257970" y="441022"/>
                </a:lnTo>
                <a:lnTo>
                  <a:pt x="139927" y="834500"/>
                </a:lnTo>
                <a:lnTo>
                  <a:pt x="415361" y="432278"/>
                </a:lnTo>
                <a:lnTo>
                  <a:pt x="546520" y="244284"/>
                </a:lnTo>
                <a:lnTo>
                  <a:pt x="445965" y="200852"/>
                </a:lnTo>
                <a:close/>
                <a:moveTo>
                  <a:pt x="1090404" y="156886"/>
                </a:moveTo>
                <a:lnTo>
                  <a:pt x="923740" y="183076"/>
                </a:lnTo>
                <a:lnTo>
                  <a:pt x="1353560" y="362327"/>
                </a:lnTo>
                <a:close/>
                <a:moveTo>
                  <a:pt x="373827" y="156886"/>
                </a:moveTo>
                <a:lnTo>
                  <a:pt x="553078" y="235540"/>
                </a:lnTo>
                <a:lnTo>
                  <a:pt x="846000" y="183076"/>
                </a:lnTo>
                <a:close/>
                <a:moveTo>
                  <a:pt x="1318088" y="26231"/>
                </a:moveTo>
                <a:lnTo>
                  <a:pt x="1396610" y="371071"/>
                </a:lnTo>
                <a:lnTo>
                  <a:pt x="1435700" y="292375"/>
                </a:lnTo>
                <a:lnTo>
                  <a:pt x="1475018" y="213881"/>
                </a:lnTo>
                <a:close/>
                <a:moveTo>
                  <a:pt x="1326851" y="17488"/>
                </a:moveTo>
                <a:lnTo>
                  <a:pt x="1379238" y="83067"/>
                </a:lnTo>
                <a:lnTo>
                  <a:pt x="1461902" y="174792"/>
                </a:lnTo>
                <a:lnTo>
                  <a:pt x="1392267" y="39347"/>
                </a:lnTo>
                <a:close/>
                <a:moveTo>
                  <a:pt x="874828" y="17488"/>
                </a:moveTo>
                <a:lnTo>
                  <a:pt x="905866" y="174792"/>
                </a:lnTo>
                <a:lnTo>
                  <a:pt x="950030" y="170449"/>
                </a:lnTo>
                <a:lnTo>
                  <a:pt x="1077097" y="148647"/>
                </a:lnTo>
                <a:lnTo>
                  <a:pt x="980701" y="83067"/>
                </a:lnTo>
                <a:close/>
                <a:moveTo>
                  <a:pt x="1304943" y="13115"/>
                </a:moveTo>
                <a:lnTo>
                  <a:pt x="1204165" y="83067"/>
                </a:lnTo>
                <a:lnTo>
                  <a:pt x="1103387" y="153019"/>
                </a:lnTo>
                <a:lnTo>
                  <a:pt x="1387924" y="375443"/>
                </a:lnTo>
                <a:close/>
                <a:moveTo>
                  <a:pt x="892461" y="13115"/>
                </a:moveTo>
                <a:lnTo>
                  <a:pt x="1094624" y="144275"/>
                </a:lnTo>
                <a:lnTo>
                  <a:pt x="1287417" y="13115"/>
                </a:lnTo>
                <a:close/>
                <a:moveTo>
                  <a:pt x="861712" y="13115"/>
                </a:moveTo>
                <a:lnTo>
                  <a:pt x="372051" y="148647"/>
                </a:lnTo>
                <a:lnTo>
                  <a:pt x="896929" y="174792"/>
                </a:lnTo>
                <a:lnTo>
                  <a:pt x="874828" y="65579"/>
                </a:lnTo>
                <a:close/>
                <a:moveTo>
                  <a:pt x="863332" y="0"/>
                </a:moveTo>
                <a:cubicBezTo>
                  <a:pt x="866943" y="0"/>
                  <a:pt x="868387" y="0"/>
                  <a:pt x="867665" y="0"/>
                </a:cubicBezTo>
                <a:lnTo>
                  <a:pt x="871998" y="0"/>
                </a:lnTo>
                <a:lnTo>
                  <a:pt x="1313710" y="0"/>
                </a:lnTo>
                <a:lnTo>
                  <a:pt x="1396610" y="30505"/>
                </a:lnTo>
                <a:cubicBezTo>
                  <a:pt x="1400230" y="29779"/>
                  <a:pt x="1401678" y="31231"/>
                  <a:pt x="1400954" y="34863"/>
                </a:cubicBezTo>
                <a:lnTo>
                  <a:pt x="1488135" y="204973"/>
                </a:lnTo>
                <a:lnTo>
                  <a:pt x="1488135" y="209349"/>
                </a:lnTo>
                <a:cubicBezTo>
                  <a:pt x="1488135" y="209258"/>
                  <a:pt x="1488135" y="209440"/>
                  <a:pt x="1488135" y="209896"/>
                </a:cubicBezTo>
                <a:cubicBezTo>
                  <a:pt x="1488135" y="210352"/>
                  <a:pt x="1488135" y="211629"/>
                  <a:pt x="1488135" y="213726"/>
                </a:cubicBezTo>
                <a:lnTo>
                  <a:pt x="1431356" y="650877"/>
                </a:lnTo>
                <a:lnTo>
                  <a:pt x="1468051" y="1297929"/>
                </a:lnTo>
                <a:lnTo>
                  <a:pt x="1463644" y="1853170"/>
                </a:lnTo>
                <a:lnTo>
                  <a:pt x="1406023" y="2150465"/>
                </a:lnTo>
                <a:lnTo>
                  <a:pt x="1448787" y="2216159"/>
                </a:lnTo>
                <a:lnTo>
                  <a:pt x="1453158" y="2220533"/>
                </a:lnTo>
                <a:lnTo>
                  <a:pt x="1444415" y="2469892"/>
                </a:lnTo>
                <a:lnTo>
                  <a:pt x="1444415" y="2474267"/>
                </a:lnTo>
                <a:lnTo>
                  <a:pt x="1435700" y="2942047"/>
                </a:lnTo>
                <a:cubicBezTo>
                  <a:pt x="1435790" y="2942228"/>
                  <a:pt x="1435609" y="2942950"/>
                  <a:pt x="1435157" y="2944215"/>
                </a:cubicBezTo>
                <a:cubicBezTo>
                  <a:pt x="1434704" y="2945480"/>
                  <a:pt x="1433438" y="2946202"/>
                  <a:pt x="1431356" y="2946383"/>
                </a:cubicBezTo>
                <a:lnTo>
                  <a:pt x="1113258" y="2972396"/>
                </a:lnTo>
                <a:lnTo>
                  <a:pt x="1108896" y="2972396"/>
                </a:lnTo>
                <a:lnTo>
                  <a:pt x="995486" y="2972396"/>
                </a:lnTo>
                <a:lnTo>
                  <a:pt x="777391" y="3003000"/>
                </a:lnTo>
                <a:cubicBezTo>
                  <a:pt x="776664" y="3003000"/>
                  <a:pt x="773756" y="3003000"/>
                  <a:pt x="768667" y="3003000"/>
                </a:cubicBezTo>
                <a:lnTo>
                  <a:pt x="577124" y="2946383"/>
                </a:lnTo>
                <a:cubicBezTo>
                  <a:pt x="575029" y="2944396"/>
                  <a:pt x="573754" y="2942950"/>
                  <a:pt x="573299" y="2942047"/>
                </a:cubicBezTo>
                <a:cubicBezTo>
                  <a:pt x="572843" y="2941144"/>
                  <a:pt x="572661" y="2939699"/>
                  <a:pt x="572752" y="2937712"/>
                </a:cubicBezTo>
                <a:lnTo>
                  <a:pt x="616472" y="2732374"/>
                </a:lnTo>
                <a:lnTo>
                  <a:pt x="577124" y="2032421"/>
                </a:lnTo>
                <a:cubicBezTo>
                  <a:pt x="577124" y="2033149"/>
                  <a:pt x="577124" y="2031692"/>
                  <a:pt x="577124" y="2028049"/>
                </a:cubicBezTo>
                <a:lnTo>
                  <a:pt x="629393" y="1853704"/>
                </a:lnTo>
                <a:lnTo>
                  <a:pt x="607728" y="1459945"/>
                </a:lnTo>
                <a:lnTo>
                  <a:pt x="594612" y="948480"/>
                </a:lnTo>
                <a:lnTo>
                  <a:pt x="594612" y="944102"/>
                </a:lnTo>
                <a:cubicBezTo>
                  <a:pt x="594612" y="944193"/>
                  <a:pt x="594612" y="944010"/>
                  <a:pt x="594612" y="943554"/>
                </a:cubicBezTo>
                <a:cubicBezTo>
                  <a:pt x="594612" y="943098"/>
                  <a:pt x="594612" y="941821"/>
                  <a:pt x="594612" y="939723"/>
                </a:cubicBezTo>
                <a:lnTo>
                  <a:pt x="620805" y="733945"/>
                </a:lnTo>
                <a:lnTo>
                  <a:pt x="131183" y="869671"/>
                </a:lnTo>
                <a:lnTo>
                  <a:pt x="126811" y="874050"/>
                </a:lnTo>
                <a:cubicBezTo>
                  <a:pt x="126902" y="874232"/>
                  <a:pt x="126720" y="874962"/>
                  <a:pt x="126264" y="876239"/>
                </a:cubicBezTo>
                <a:cubicBezTo>
                  <a:pt x="125809" y="877516"/>
                  <a:pt x="124534" y="878246"/>
                  <a:pt x="122439" y="878428"/>
                </a:cubicBezTo>
                <a:lnTo>
                  <a:pt x="118067" y="874050"/>
                </a:lnTo>
                <a:lnTo>
                  <a:pt x="21883" y="520077"/>
                </a:lnTo>
                <a:lnTo>
                  <a:pt x="23" y="314384"/>
                </a:lnTo>
                <a:cubicBezTo>
                  <a:pt x="-68" y="312287"/>
                  <a:pt x="115" y="311011"/>
                  <a:pt x="570" y="310554"/>
                </a:cubicBezTo>
                <a:cubicBezTo>
                  <a:pt x="1025" y="310099"/>
                  <a:pt x="2301" y="309916"/>
                  <a:pt x="4395" y="310007"/>
                </a:cubicBezTo>
                <a:lnTo>
                  <a:pt x="332294" y="152528"/>
                </a:lnTo>
                <a:lnTo>
                  <a:pt x="336665" y="148170"/>
                </a:lnTo>
                <a:lnTo>
                  <a:pt x="341037" y="148170"/>
                </a:lnTo>
                <a:close/>
              </a:path>
            </a:pathLst>
          </a:custGeom>
          <a:solidFill>
            <a:schemeClr val="bg1">
              <a:alpha val="4000"/>
            </a:schemeClr>
          </a:solidFill>
          <a:ln w="1270">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400" dirty="0">
              <a:solidFill>
                <a:srgbClr val="0070C0"/>
              </a:solidFill>
              <a:latin typeface="POLYA Regular" panose="00000500000000000000" pitchFamily="50" charset="0"/>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373" y="1946795"/>
            <a:ext cx="6771537" cy="4514358"/>
          </a:xfrm>
          <a:prstGeom prst="rect">
            <a:avLst/>
          </a:prstGeom>
        </p:spPr>
      </p:pic>
    </p:spTree>
    <p:custDataLst>
      <p:tags r:id="rId1"/>
    </p:custDataLst>
    <p:extLst>
      <p:ext uri="{BB962C8B-B14F-4D97-AF65-F5344CB8AC3E}">
        <p14:creationId xmlns:p14="http://schemas.microsoft.com/office/powerpoint/2010/main" val="2003046745"/>
      </p:ext>
    </p:extLst>
  </p:cSld>
  <p:clrMapOvr>
    <a:masterClrMapping/>
  </p:clrMapOvr>
  <p:transition spd="slow" advTm="48457">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713" y="2275392"/>
            <a:ext cx="8697539" cy="4258269"/>
          </a:xfrm>
          <a:prstGeom prst="rect">
            <a:avLst/>
          </a:prstGeom>
        </p:spPr>
      </p:pic>
    </p:spTree>
    <p:custDataLst>
      <p:tags r:id="rId1"/>
    </p:custDataLst>
    <p:extLst>
      <p:ext uri="{BB962C8B-B14F-4D97-AF65-F5344CB8AC3E}">
        <p14:creationId xmlns:p14="http://schemas.microsoft.com/office/powerpoint/2010/main" val="3019138915"/>
      </p:ext>
    </p:extLst>
  </p:cSld>
  <p:clrMapOvr>
    <a:masterClrMapping/>
  </p:clrMapOvr>
  <p:transition spd="slow" advTm="48457">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713" y="3073158"/>
            <a:ext cx="8773749" cy="2333951"/>
          </a:xfrm>
          <a:prstGeom prst="rect">
            <a:avLst/>
          </a:prstGeom>
        </p:spPr>
      </p:pic>
    </p:spTree>
    <p:custDataLst>
      <p:tags r:id="rId1"/>
    </p:custDataLst>
    <p:extLst>
      <p:ext uri="{BB962C8B-B14F-4D97-AF65-F5344CB8AC3E}">
        <p14:creationId xmlns:p14="http://schemas.microsoft.com/office/powerpoint/2010/main" val="3130830780"/>
      </p:ext>
    </p:extLst>
  </p:cSld>
  <p:clrMapOvr>
    <a:masterClrMapping/>
  </p:clrMapOvr>
  <p:transition spd="slow" advTm="48457">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rot="10800000" flipV="1">
            <a:off x="4016683" y="2700738"/>
            <a:ext cx="1332000" cy="1332000"/>
          </a:xfrm>
          <a:prstGeom prst="roundRect">
            <a:avLst>
              <a:gd name="adj" fmla="val 5039"/>
            </a:avLst>
          </a:prstGeom>
          <a:gradFill>
            <a:gsLst>
              <a:gs pos="82000">
                <a:schemeClr val="accent1">
                  <a:alpha val="88000"/>
                  <a:lumMod val="71000"/>
                  <a:lumOff val="29000"/>
                </a:schemeClr>
              </a:gs>
              <a:gs pos="8000">
                <a:schemeClr val="accent1">
                  <a:lumMod val="75000"/>
                  <a:alpha val="90000"/>
                </a:schemeClr>
              </a:gs>
            </a:gsLst>
            <a:lin ang="108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r>
              <a:rPr lang="en-US" altLang="zh-CN" sz="5400" dirty="0" smtClean="0"/>
              <a:t>4</a:t>
            </a:r>
            <a:endParaRPr lang="zh-CN" altLang="en-US" sz="5400" dirty="0"/>
          </a:p>
        </p:txBody>
      </p:sp>
    </p:spTree>
    <p:extLst>
      <p:ext uri="{BB962C8B-B14F-4D97-AF65-F5344CB8AC3E}">
        <p14:creationId xmlns:p14="http://schemas.microsoft.com/office/powerpoint/2010/main" val="2194060362"/>
      </p:ext>
    </p:extLst>
  </p:cSld>
  <p:clrMapOvr>
    <a:masterClrMapping/>
  </p:clrMapOvr>
  <p:transition spd="slow" advTm="43111">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4680" y="1726761"/>
            <a:ext cx="4934639" cy="4820323"/>
          </a:xfrm>
          <a:prstGeom prst="rect">
            <a:avLst/>
          </a:prstGeom>
        </p:spPr>
      </p:pic>
      <p:sp>
        <p:nvSpPr>
          <p:cNvPr id="4" name="文本框 3"/>
          <p:cNvSpPr txBox="1"/>
          <p:nvPr/>
        </p:nvSpPr>
        <p:spPr>
          <a:xfrm>
            <a:off x="7329948" y="3111910"/>
            <a:ext cx="1474839" cy="677108"/>
          </a:xfrm>
          <a:prstGeom prst="rect">
            <a:avLst/>
          </a:prstGeom>
          <a:noFill/>
        </p:spPr>
        <p:txBody>
          <a:bodyPr wrap="square" rtlCol="0">
            <a:spAutoFit/>
          </a:bodyPr>
          <a:lstStyle/>
          <a:p>
            <a:r>
              <a:rPr lang="zh-CN" altLang="en-US" dirty="0" smtClean="0"/>
              <a:t>更大的色域</a:t>
            </a:r>
            <a:endParaRPr lang="en-US" altLang="zh-CN" dirty="0" smtClean="0"/>
          </a:p>
          <a:p>
            <a:r>
              <a:rPr lang="zh-CN" altLang="en-US" dirty="0" smtClean="0"/>
              <a:t>设备无关</a:t>
            </a:r>
            <a:endParaRPr lang="zh-CN" altLang="en-US" dirty="0"/>
          </a:p>
        </p:txBody>
      </p:sp>
    </p:spTree>
    <p:custDataLst>
      <p:tags r:id="rId1"/>
    </p:custDataLst>
    <p:extLst>
      <p:ext uri="{BB962C8B-B14F-4D97-AF65-F5344CB8AC3E}">
        <p14:creationId xmlns:p14="http://schemas.microsoft.com/office/powerpoint/2010/main" val="1596115031"/>
      </p:ext>
    </p:extLst>
  </p:cSld>
  <p:clrMapOvr>
    <a:masterClrMapping/>
  </p:clrMapOvr>
  <p:transition spd="slow" advTm="48457">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678" y="2620969"/>
            <a:ext cx="8192643" cy="3562847"/>
          </a:xfrm>
          <a:prstGeom prst="rect">
            <a:avLst/>
          </a:prstGeom>
        </p:spPr>
      </p:pic>
    </p:spTree>
    <p:custDataLst>
      <p:tags r:id="rId1"/>
    </p:custDataLst>
    <p:extLst>
      <p:ext uri="{BB962C8B-B14F-4D97-AF65-F5344CB8AC3E}">
        <p14:creationId xmlns:p14="http://schemas.microsoft.com/office/powerpoint/2010/main" val="2148583857"/>
      </p:ext>
    </p:extLst>
  </p:cSld>
  <p:clrMapOvr>
    <a:masterClrMapping/>
  </p:clrMapOvr>
  <p:transition spd="slow" advTm="48457">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 y="1449387"/>
            <a:ext cx="9144000" cy="5386193"/>
          </a:xfrm>
          <a:prstGeom prst="rect">
            <a:avLst/>
          </a:prstGeom>
        </p:spPr>
      </p:pic>
    </p:spTree>
    <p:custDataLst>
      <p:tags r:id="rId1"/>
    </p:custDataLst>
    <p:extLst>
      <p:ext uri="{BB962C8B-B14F-4D97-AF65-F5344CB8AC3E}">
        <p14:creationId xmlns:p14="http://schemas.microsoft.com/office/powerpoint/2010/main" val="2885451619"/>
      </p:ext>
    </p:extLst>
  </p:cSld>
  <p:clrMapOvr>
    <a:masterClrMapping/>
  </p:clrMapOvr>
  <p:transition spd="slow" advTm="48457">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pic>
        <p:nvPicPr>
          <p:cNvPr id="2" name="图片 1" descr="屏幕剪辑"/>
          <p:cNvPicPr>
            <a:picLocks noChangeAspect="1"/>
          </p:cNvPicPr>
          <p:nvPr/>
        </p:nvPicPr>
        <p:blipFill rotWithShape="1">
          <a:blip r:embed="rId5">
            <a:extLst>
              <a:ext uri="{28A0092B-C50C-407E-A947-70E740481C1C}">
                <a14:useLocalDpi xmlns:a14="http://schemas.microsoft.com/office/drawing/2010/main" val="0"/>
              </a:ext>
            </a:extLst>
          </a:blip>
          <a:srcRect b="33939"/>
          <a:stretch/>
        </p:blipFill>
        <p:spPr>
          <a:xfrm>
            <a:off x="1569048" y="1831448"/>
            <a:ext cx="6005904" cy="4499695"/>
          </a:xfrm>
          <a:prstGeom prst="rect">
            <a:avLst/>
          </a:prstGeom>
        </p:spPr>
      </p:pic>
    </p:spTree>
    <p:custDataLst>
      <p:tags r:id="rId1"/>
    </p:custDataLst>
    <p:extLst>
      <p:ext uri="{BB962C8B-B14F-4D97-AF65-F5344CB8AC3E}">
        <p14:creationId xmlns:p14="http://schemas.microsoft.com/office/powerpoint/2010/main" val="3293489464"/>
      </p:ext>
    </p:extLst>
  </p:cSld>
  <p:clrMapOvr>
    <a:masterClrMapping/>
  </p:clrMapOvr>
  <p:transition spd="slow" advTm="48457">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p:cNvPicPr/>
          <p:nvPr/>
        </p:nvPicPr>
        <p:blipFill rotWithShape="1">
          <a:blip r:embed="rId5" cstate="print">
            <a:extLst>
              <a:ext uri="{28A0092B-C50C-407E-A947-70E740481C1C}">
                <a14:useLocalDpi xmlns:a14="http://schemas.microsoft.com/office/drawing/2010/main" val="0"/>
              </a:ext>
            </a:extLst>
          </a:blip>
          <a:srcRect r="11369"/>
          <a:stretch/>
        </p:blipFill>
        <p:spPr>
          <a:xfrm>
            <a:off x="956890" y="1359470"/>
            <a:ext cx="3447220" cy="3814365"/>
          </a:xfrm>
          <a:prstGeom prst="rect">
            <a:avLst/>
          </a:prstGeom>
        </p:spPr>
      </p:pic>
      <p:pic>
        <p:nvPicPr>
          <p:cNvPr id="24" name="图片 23"/>
          <p:cNvPicPr/>
          <p:nvPr/>
        </p:nvPicPr>
        <p:blipFill rotWithShape="1">
          <a:blip r:embed="rId6" cstate="print">
            <a:extLst>
              <a:ext uri="{28A0092B-C50C-407E-A947-70E740481C1C}">
                <a14:useLocalDpi xmlns:a14="http://schemas.microsoft.com/office/drawing/2010/main" val="0"/>
              </a:ext>
            </a:extLst>
          </a:blip>
          <a:srcRect r="5330"/>
          <a:stretch/>
        </p:blipFill>
        <p:spPr>
          <a:xfrm>
            <a:off x="4404110" y="1359469"/>
            <a:ext cx="3460182" cy="3814365"/>
          </a:xfrm>
          <a:prstGeom prst="rect">
            <a:avLst/>
          </a:prstGeom>
        </p:spPr>
      </p:pic>
      <p:pic>
        <p:nvPicPr>
          <p:cNvPr id="2" name="图片 1"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305" y="5417262"/>
            <a:ext cx="7547609" cy="1012936"/>
          </a:xfrm>
          <a:prstGeom prst="rect">
            <a:avLst/>
          </a:prstGeom>
        </p:spPr>
      </p:pic>
    </p:spTree>
    <p:custDataLst>
      <p:tags r:id="rId1"/>
    </p:custDataLst>
    <p:extLst>
      <p:ext uri="{BB962C8B-B14F-4D97-AF65-F5344CB8AC3E}">
        <p14:creationId xmlns:p14="http://schemas.microsoft.com/office/powerpoint/2010/main" val="244385526"/>
      </p:ext>
    </p:extLst>
  </p:cSld>
  <p:clrMapOvr>
    <a:masterClrMapping/>
  </p:clrMapOvr>
  <p:transition spd="slow" advTm="48457">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64776"/>
            <a:ext cx="9143544" cy="3608958"/>
          </a:xfrm>
          <a:prstGeom prst="rect">
            <a:avLst/>
          </a:prstGeom>
        </p:spPr>
      </p:pic>
    </p:spTree>
    <p:custDataLst>
      <p:tags r:id="rId1"/>
    </p:custDataLst>
    <p:extLst>
      <p:ext uri="{BB962C8B-B14F-4D97-AF65-F5344CB8AC3E}">
        <p14:creationId xmlns:p14="http://schemas.microsoft.com/office/powerpoint/2010/main" val="2609377039"/>
      </p:ext>
    </p:extLst>
  </p:cSld>
  <p:clrMapOvr>
    <a:masterClrMapping/>
  </p:clrMapOvr>
  <p:transition spd="slow" advTm="48457">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28605"/>
            <a:ext cx="3275828" cy="23040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792" y="3525360"/>
            <a:ext cx="3268231" cy="2298656"/>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8577" y="3514141"/>
            <a:ext cx="1637914" cy="1152000"/>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6792" y="1936729"/>
            <a:ext cx="1637914" cy="1152000"/>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5023" y="1965230"/>
            <a:ext cx="1637914" cy="1152000"/>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936729"/>
            <a:ext cx="1637914" cy="1152000"/>
          </a:xfrm>
          <a:prstGeom prst="rect">
            <a:avLst/>
          </a:prstGeom>
        </p:spPr>
      </p:pic>
    </p:spTree>
    <p:custDataLst>
      <p:tags r:id="rId1"/>
    </p:custDataLst>
    <p:extLst>
      <p:ext uri="{BB962C8B-B14F-4D97-AF65-F5344CB8AC3E}">
        <p14:creationId xmlns:p14="http://schemas.microsoft.com/office/powerpoint/2010/main" val="533946070"/>
      </p:ext>
    </p:extLst>
  </p:cSld>
  <p:clrMapOvr>
    <a:masterClrMapping/>
  </p:clrMapOvr>
  <p:transition spd="slow" advTm="48457">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11730" r="10144" b="5823"/>
          <a:stretch/>
        </p:blipFill>
        <p:spPr>
          <a:xfrm>
            <a:off x="4582380" y="1359470"/>
            <a:ext cx="2523366" cy="5159983"/>
          </a:xfrm>
          <a:prstGeom prst="round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49623"/>
          <a:stretch/>
        </p:blipFill>
        <p:spPr>
          <a:xfrm>
            <a:off x="4582380" y="1324766"/>
            <a:ext cx="2575885" cy="5123943"/>
          </a:xfrm>
          <a:prstGeom prst="roundRect">
            <a:avLst/>
          </a:prstGeom>
        </p:spPr>
      </p:pic>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l="19060" r="22098"/>
          <a:stretch/>
        </p:blipFill>
        <p:spPr>
          <a:xfrm>
            <a:off x="4612890" y="1325110"/>
            <a:ext cx="2530571" cy="5164659"/>
          </a:xfrm>
          <a:prstGeom prst="round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7112" y="1342785"/>
            <a:ext cx="2506420" cy="5087904"/>
          </a:xfrm>
          <a:prstGeom prst="roundRect">
            <a:avLst/>
          </a:prstGeom>
          <a:ln>
            <a:noFill/>
          </a:ln>
          <a:effectLst>
            <a:outerShdw blurRad="292100" dist="139700" dir="2700000" algn="tl" rotWithShape="0">
              <a:srgbClr val="333333">
                <a:alpha val="65000"/>
              </a:srgbClr>
            </a:outerShdw>
          </a:effectLst>
        </p:spPr>
      </p:pic>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8">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rotWithShape="1">
          <a:blip r:embed="rId9">
            <a:extLst>
              <a:ext uri="{28A0092B-C50C-407E-A947-70E740481C1C}">
                <a14:useLocalDpi xmlns:a14="http://schemas.microsoft.com/office/drawing/2010/main" val="0"/>
              </a:ext>
            </a:extLst>
          </a:blip>
          <a:srcRect r="47718"/>
          <a:stretch/>
        </p:blipFill>
        <p:spPr>
          <a:xfrm>
            <a:off x="818628" y="1327190"/>
            <a:ext cx="3121524" cy="5643861"/>
          </a:xfrm>
          <a:prstGeom prst="rect">
            <a:avLst/>
          </a:prstGeom>
        </p:spPr>
      </p:pic>
      <p:pic>
        <p:nvPicPr>
          <p:cNvPr id="4" name="图片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08449" y="1098550"/>
            <a:ext cx="4301357" cy="6752737"/>
          </a:xfrm>
          <a:prstGeom prst="rect">
            <a:avLst/>
          </a:prstGeom>
        </p:spPr>
      </p:pic>
    </p:spTree>
    <p:custDataLst>
      <p:tags r:id="rId1"/>
    </p:custDataLst>
    <p:extLst>
      <p:ext uri="{BB962C8B-B14F-4D97-AF65-F5344CB8AC3E}">
        <p14:creationId xmlns:p14="http://schemas.microsoft.com/office/powerpoint/2010/main" val="4084856279"/>
      </p:ext>
    </p:extLst>
  </p:cSld>
  <p:clrMapOvr>
    <a:masterClrMapping/>
  </p:clrMapOvr>
  <p:transition spd="slow" advTm="484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16"/>
                                        </p:tgtEl>
                                      </p:cBhvr>
                                    </p:animEffect>
                                    <p:anim calcmode="lin" valueType="num">
                                      <p:cBhvr>
                                        <p:cTn id="7" dur="1000"/>
                                        <p:tgtEl>
                                          <p:spTgt spid="16"/>
                                        </p:tgtEl>
                                        <p:attrNameLst>
                                          <p:attrName>ppt_x</p:attrName>
                                        </p:attrNameLst>
                                      </p:cBhvr>
                                      <p:tavLst>
                                        <p:tav tm="0">
                                          <p:val>
                                            <p:strVal val="ppt_x"/>
                                          </p:val>
                                        </p:tav>
                                        <p:tav tm="100000">
                                          <p:val>
                                            <p:strVal val="ppt_x"/>
                                          </p:val>
                                        </p:tav>
                                      </p:tavLst>
                                    </p:anim>
                                    <p:anim calcmode="lin" valueType="num">
                                      <p:cBhvr>
                                        <p:cTn id="8" dur="100" decel="100000"/>
                                        <p:tgtEl>
                                          <p:spTgt spid="16"/>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16"/>
                                        </p:tgtEl>
                                        <p:attrNameLst>
                                          <p:attrName>ppt_y</p:attrName>
                                        </p:attrNameLst>
                                      </p:cBhvr>
                                      <p:tavLst>
                                        <p:tav tm="0">
                                          <p:val>
                                            <p:strVal val="ppt_y"/>
                                          </p:val>
                                        </p:tav>
                                        <p:tav tm="100000">
                                          <p:val>
                                            <p:strVal val="ppt_y+1"/>
                                          </p:val>
                                        </p:tav>
                                      </p:tavLst>
                                    </p:anim>
                                    <p:set>
                                      <p:cBhvr>
                                        <p:cTn id="10" dur="1" fill="hold">
                                          <p:stCondLst>
                                            <p:cond delay="999"/>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7"/>
                                        </p:tgtEl>
                                      </p:cBhvr>
                                    </p:animEffect>
                                    <p:anim calcmode="lin" valueType="num">
                                      <p:cBhvr>
                                        <p:cTn id="22" dur="1000"/>
                                        <p:tgtEl>
                                          <p:spTgt spid="7"/>
                                        </p:tgtEl>
                                        <p:attrNameLst>
                                          <p:attrName>ppt_x</p:attrName>
                                        </p:attrNameLst>
                                      </p:cBhvr>
                                      <p:tavLst>
                                        <p:tav tm="0">
                                          <p:val>
                                            <p:strVal val="ppt_x"/>
                                          </p:val>
                                        </p:tav>
                                        <p:tav tm="100000">
                                          <p:val>
                                            <p:strVal val="ppt_x"/>
                                          </p:val>
                                        </p:tav>
                                      </p:tavLst>
                                    </p:anim>
                                    <p:anim calcmode="lin" valueType="num">
                                      <p:cBhvr>
                                        <p:cTn id="23" dur="1000"/>
                                        <p:tgtEl>
                                          <p:spTgt spid="7"/>
                                        </p:tgtEl>
                                        <p:attrNameLst>
                                          <p:attrName>ppt_y</p:attrName>
                                        </p:attrNameLst>
                                      </p:cBhvr>
                                      <p:tavLst>
                                        <p:tav tm="0">
                                          <p:val>
                                            <p:strVal val="ppt_y"/>
                                          </p:val>
                                        </p:tav>
                                        <p:tav tm="100000">
                                          <p:val>
                                            <p:strVal val="ppt_y+.1"/>
                                          </p:val>
                                        </p:tav>
                                      </p:tavLst>
                                    </p:anim>
                                    <p:set>
                                      <p:cBhvr>
                                        <p:cTn id="2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79" y="2084941"/>
            <a:ext cx="4555867" cy="3204294"/>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5488" y="2118400"/>
            <a:ext cx="4543025" cy="3195261"/>
          </a:xfrm>
          <a:prstGeom prst="rect">
            <a:avLst/>
          </a:prstGeom>
        </p:spPr>
      </p:pic>
    </p:spTree>
    <p:custDataLst>
      <p:tags r:id="rId1"/>
    </p:custDataLst>
    <p:extLst>
      <p:ext uri="{BB962C8B-B14F-4D97-AF65-F5344CB8AC3E}">
        <p14:creationId xmlns:p14="http://schemas.microsoft.com/office/powerpoint/2010/main" val="4008801661"/>
      </p:ext>
    </p:extLst>
  </p:cSld>
  <p:clrMapOvr>
    <a:masterClrMapping/>
  </p:clrMapOvr>
  <p:transition spd="slow" advTm="48457">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6"/>
          <p:cNvSpPr>
            <a:spLocks noChangeArrowheads="1"/>
          </p:cNvSpPr>
          <p:nvPr/>
        </p:nvSpPr>
        <p:spPr bwMode="auto">
          <a:xfrm>
            <a:off x="1053088" y="53212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p:cNvPicPr/>
          <p:nvPr/>
        </p:nvPicPr>
        <p:blipFill>
          <a:blip r:embed="rId5" cstate="print">
            <a:extLst>
              <a:ext uri="{28A0092B-C50C-407E-A947-70E740481C1C}">
                <a14:useLocalDpi xmlns:a14="http://schemas.microsoft.com/office/drawing/2010/main" val="0"/>
              </a:ext>
            </a:extLst>
          </a:blip>
          <a:stretch>
            <a:fillRect/>
          </a:stretch>
        </p:blipFill>
        <p:spPr>
          <a:xfrm>
            <a:off x="727671" y="1650707"/>
            <a:ext cx="2584815" cy="1706546"/>
          </a:xfrm>
          <a:prstGeom prst="rect">
            <a:avLst/>
          </a:prstGeom>
        </p:spPr>
      </p:pic>
      <p:pic>
        <p:nvPicPr>
          <p:cNvPr id="24" name="图片 23"/>
          <p:cNvPicPr/>
          <p:nvPr/>
        </p:nvPicPr>
        <p:blipFill>
          <a:blip r:embed="rId6" cstate="print">
            <a:extLst>
              <a:ext uri="{28A0092B-C50C-407E-A947-70E740481C1C}">
                <a14:useLocalDpi xmlns:a14="http://schemas.microsoft.com/office/drawing/2010/main" val="0"/>
              </a:ext>
            </a:extLst>
          </a:blip>
          <a:stretch>
            <a:fillRect/>
          </a:stretch>
        </p:blipFill>
        <p:spPr>
          <a:xfrm>
            <a:off x="3864293" y="1679085"/>
            <a:ext cx="2544255" cy="1685115"/>
          </a:xfrm>
          <a:prstGeom prst="rect">
            <a:avLst/>
          </a:prstGeom>
        </p:spPr>
      </p:pic>
      <p:pic>
        <p:nvPicPr>
          <p:cNvPr id="25" name="图片 24"/>
          <p:cNvPicPr/>
          <p:nvPr/>
        </p:nvPicPr>
        <p:blipFill>
          <a:blip r:embed="rId7" cstate="print">
            <a:extLst>
              <a:ext uri="{28A0092B-C50C-407E-A947-70E740481C1C}">
                <a14:useLocalDpi xmlns:a14="http://schemas.microsoft.com/office/drawing/2010/main" val="0"/>
              </a:ext>
            </a:extLst>
          </a:blip>
          <a:stretch>
            <a:fillRect/>
          </a:stretch>
        </p:blipFill>
        <p:spPr>
          <a:xfrm>
            <a:off x="774236" y="3551812"/>
            <a:ext cx="2538250" cy="1819004"/>
          </a:xfrm>
          <a:prstGeom prst="rect">
            <a:avLst/>
          </a:prstGeom>
        </p:spPr>
      </p:pic>
      <p:pic>
        <p:nvPicPr>
          <p:cNvPr id="33" name="图片 32"/>
          <p:cNvPicPr/>
          <p:nvPr/>
        </p:nvPicPr>
        <p:blipFill>
          <a:blip r:embed="rId8" cstate="print">
            <a:extLst>
              <a:ext uri="{28A0092B-C50C-407E-A947-70E740481C1C}">
                <a14:useLocalDpi xmlns:a14="http://schemas.microsoft.com/office/drawing/2010/main" val="0"/>
              </a:ext>
            </a:extLst>
          </a:blip>
          <a:stretch>
            <a:fillRect/>
          </a:stretch>
        </p:blipFill>
        <p:spPr>
          <a:xfrm>
            <a:off x="3864293" y="3575314"/>
            <a:ext cx="2613671" cy="183931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962773530"/>
              </p:ext>
            </p:extLst>
          </p:nvPr>
        </p:nvGraphicFramePr>
        <p:xfrm>
          <a:off x="598489" y="5565373"/>
          <a:ext cx="7098676" cy="1292625"/>
        </p:xfrm>
        <a:graphic>
          <a:graphicData uri="http://schemas.openxmlformats.org/drawingml/2006/table">
            <a:tbl>
              <a:tblPr firstRow="1" firstCol="1" bandRow="1">
                <a:tableStyleId>{5C22544A-7EE6-4342-B048-85BDC9FD1C3A}</a:tableStyleId>
              </a:tblPr>
              <a:tblGrid>
                <a:gridCol w="1419119"/>
                <a:gridCol w="1419119"/>
                <a:gridCol w="1420146"/>
                <a:gridCol w="1420146"/>
                <a:gridCol w="1420146"/>
              </a:tblGrid>
              <a:tr h="258525">
                <a:tc>
                  <a:txBody>
                    <a:bodyPr/>
                    <a:lstStyle/>
                    <a:p>
                      <a:pPr indent="144145" algn="ctr" hangingPunct="0">
                        <a:lnSpc>
                          <a:spcPts val="1200"/>
                        </a:lnSpc>
                        <a:spcAft>
                          <a:spcPts val="0"/>
                        </a:spcAft>
                      </a:pPr>
                      <a:r>
                        <a:rPr lang="en-US" sz="1000" dirty="0">
                          <a:effectLst/>
                        </a:rPr>
                        <a:t> </a:t>
                      </a:r>
                      <a:endParaRPr lang="zh-C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dirty="0">
                          <a:effectLst/>
                        </a:rPr>
                        <a:t>(a)</a:t>
                      </a:r>
                      <a:endParaRPr lang="zh-C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dirty="0">
                          <a:effectLst/>
                        </a:rPr>
                        <a:t>(b)</a:t>
                      </a:r>
                      <a:endParaRPr lang="zh-C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(c)</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(d)</a:t>
                      </a:r>
                      <a:endParaRPr lang="zh-CN" sz="1000">
                        <a:effectLst/>
                        <a:latin typeface="Times New Roman" panose="02020603050405020304" pitchFamily="18" charset="0"/>
                        <a:ea typeface="Times New Roman" panose="02020603050405020304" pitchFamily="18" charset="0"/>
                      </a:endParaRPr>
                    </a:p>
                  </a:txBody>
                  <a:tcPr marL="68580" marR="68580" marT="0" marB="0"/>
                </a:tc>
              </a:tr>
              <a:tr h="258525">
                <a:tc>
                  <a:txBody>
                    <a:bodyPr/>
                    <a:lstStyle/>
                    <a:p>
                      <a:pPr indent="144145" algn="ctr" hangingPunct="0">
                        <a:lnSpc>
                          <a:spcPts val="1200"/>
                        </a:lnSpc>
                        <a:spcAft>
                          <a:spcPts val="0"/>
                        </a:spcAft>
                      </a:pPr>
                      <a:r>
                        <a:rPr lang="en-US" sz="1000">
                          <a:effectLst/>
                        </a:rPr>
                        <a:t>N</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144</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116</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dirty="0">
                          <a:effectLst/>
                        </a:rPr>
                        <a:t>124</a:t>
                      </a:r>
                      <a:endParaRPr lang="zh-C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117</a:t>
                      </a:r>
                      <a:endParaRPr lang="zh-CN" sz="1000">
                        <a:effectLst/>
                        <a:latin typeface="Times New Roman" panose="02020603050405020304" pitchFamily="18" charset="0"/>
                        <a:ea typeface="Times New Roman" panose="02020603050405020304" pitchFamily="18" charset="0"/>
                      </a:endParaRPr>
                    </a:p>
                  </a:txBody>
                  <a:tcPr marL="68580" marR="68580" marT="0" marB="0"/>
                </a:tc>
              </a:tr>
              <a:tr h="258525">
                <a:tc>
                  <a:txBody>
                    <a:bodyPr/>
                    <a:lstStyle/>
                    <a:p>
                      <a:pPr indent="144145" algn="ctr" hangingPunct="0">
                        <a:lnSpc>
                          <a:spcPts val="1200"/>
                        </a:lnSpc>
                        <a:spcAft>
                          <a:spcPts val="0"/>
                        </a:spcAft>
                      </a:pPr>
                      <a:r>
                        <a:rPr lang="en-US" sz="1000">
                          <a:effectLst/>
                        </a:rPr>
                        <a:t>RMSE</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16.483</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1.476</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12.651</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6.460</a:t>
                      </a:r>
                      <a:endParaRPr lang="zh-CN" sz="1000">
                        <a:effectLst/>
                        <a:latin typeface="Times New Roman" panose="02020603050405020304" pitchFamily="18" charset="0"/>
                        <a:ea typeface="Times New Roman" panose="02020603050405020304" pitchFamily="18" charset="0"/>
                      </a:endParaRPr>
                    </a:p>
                  </a:txBody>
                  <a:tcPr marL="68580" marR="68580" marT="0" marB="0"/>
                </a:tc>
              </a:tr>
              <a:tr h="258525">
                <a:tc>
                  <a:txBody>
                    <a:bodyPr/>
                    <a:lstStyle/>
                    <a:p>
                      <a:pPr indent="144145" algn="ctr" hangingPunct="0">
                        <a:lnSpc>
                          <a:spcPts val="1200"/>
                        </a:lnSpc>
                        <a:spcAft>
                          <a:spcPts val="0"/>
                        </a:spcAft>
                      </a:pPr>
                      <a:r>
                        <a:rPr lang="en-US" sz="1000">
                          <a:effectLst/>
                        </a:rPr>
                        <a:t>Time/ms</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1849</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1615</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2258</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1622</a:t>
                      </a:r>
                      <a:endParaRPr lang="zh-CN" sz="1000">
                        <a:effectLst/>
                        <a:latin typeface="Times New Roman" panose="02020603050405020304" pitchFamily="18" charset="0"/>
                        <a:ea typeface="Times New Roman" panose="02020603050405020304" pitchFamily="18" charset="0"/>
                      </a:endParaRPr>
                    </a:p>
                  </a:txBody>
                  <a:tcPr marL="68580" marR="68580" marT="0" marB="0"/>
                </a:tc>
              </a:tr>
              <a:tr h="258525">
                <a:tc>
                  <a:txBody>
                    <a:bodyPr/>
                    <a:lstStyle/>
                    <a:p>
                      <a:pPr indent="144145" algn="ctr" hangingPunct="0">
                        <a:lnSpc>
                          <a:spcPts val="1200"/>
                        </a:lnSpc>
                        <a:spcAft>
                          <a:spcPts val="0"/>
                        </a:spcAft>
                      </a:pPr>
                      <a:r>
                        <a:rPr lang="en-US" sz="1000">
                          <a:effectLst/>
                        </a:rPr>
                        <a:t>PSNR/dB</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36.140</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25.616</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a:effectLst/>
                        </a:rPr>
                        <a:t>15.851</a:t>
                      </a:r>
                      <a:endParaRPr lang="zh-C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spcAft>
                          <a:spcPts val="0"/>
                        </a:spcAft>
                      </a:pPr>
                      <a:r>
                        <a:rPr lang="en-US" sz="1000" dirty="0">
                          <a:effectLst/>
                        </a:rPr>
                        <a:t>27.098</a:t>
                      </a:r>
                      <a:endParaRPr lang="zh-CN" sz="10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cxnSp>
        <p:nvCxnSpPr>
          <p:cNvPr id="4" name="直接连接符 3"/>
          <p:cNvCxnSpPr/>
          <p:nvPr/>
        </p:nvCxnSpPr>
        <p:spPr>
          <a:xfrm>
            <a:off x="7083706" y="3429000"/>
            <a:ext cx="15261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rot="16200000">
            <a:off x="7083706" y="3429000"/>
            <a:ext cx="1526100" cy="0"/>
          </a:xfrm>
          <a:prstGeom prst="line">
            <a:avLst/>
          </a:prstGeom>
        </p:spPr>
        <p:style>
          <a:lnRef idx="3">
            <a:schemeClr val="accent1"/>
          </a:lnRef>
          <a:fillRef idx="0">
            <a:schemeClr val="accent1"/>
          </a:fillRef>
          <a:effectRef idx="2">
            <a:schemeClr val="accent1"/>
          </a:effectRef>
          <a:fontRef idx="minor">
            <a:schemeClr val="tx1"/>
          </a:fontRef>
        </p:style>
      </p:cxnSp>
      <p:sp>
        <p:nvSpPr>
          <p:cNvPr id="5" name="文本框 4"/>
          <p:cNvSpPr txBox="1"/>
          <p:nvPr/>
        </p:nvSpPr>
        <p:spPr>
          <a:xfrm>
            <a:off x="7260417" y="2928174"/>
            <a:ext cx="586339" cy="384721"/>
          </a:xfrm>
          <a:prstGeom prst="rect">
            <a:avLst/>
          </a:prstGeom>
          <a:noFill/>
        </p:spPr>
        <p:txBody>
          <a:bodyPr wrap="square" rtlCol="0">
            <a:spAutoFit/>
          </a:bodyPr>
          <a:lstStyle/>
          <a:p>
            <a:r>
              <a:rPr lang="en-US" altLang="zh-CN" dirty="0" smtClean="0"/>
              <a:t>(a)</a:t>
            </a:r>
            <a:endParaRPr lang="zh-CN" altLang="en-US" dirty="0"/>
          </a:p>
        </p:txBody>
      </p:sp>
      <p:sp>
        <p:nvSpPr>
          <p:cNvPr id="35" name="文本框 34"/>
          <p:cNvSpPr txBox="1"/>
          <p:nvPr/>
        </p:nvSpPr>
        <p:spPr>
          <a:xfrm>
            <a:off x="7288476" y="3551812"/>
            <a:ext cx="586339" cy="384721"/>
          </a:xfrm>
          <a:prstGeom prst="rect">
            <a:avLst/>
          </a:prstGeom>
          <a:noFill/>
        </p:spPr>
        <p:txBody>
          <a:bodyPr wrap="square" rtlCol="0">
            <a:spAutoFit/>
          </a:bodyPr>
          <a:lstStyle/>
          <a:p>
            <a:r>
              <a:rPr lang="en-US" altLang="zh-CN" dirty="0" smtClean="0"/>
              <a:t>(c)</a:t>
            </a:r>
            <a:endParaRPr lang="zh-CN" altLang="en-US" dirty="0"/>
          </a:p>
        </p:txBody>
      </p:sp>
      <p:sp>
        <p:nvSpPr>
          <p:cNvPr id="36" name="文本框 35"/>
          <p:cNvSpPr txBox="1"/>
          <p:nvPr/>
        </p:nvSpPr>
        <p:spPr>
          <a:xfrm>
            <a:off x="7935112" y="3559547"/>
            <a:ext cx="586339" cy="384721"/>
          </a:xfrm>
          <a:prstGeom prst="rect">
            <a:avLst/>
          </a:prstGeom>
          <a:noFill/>
        </p:spPr>
        <p:txBody>
          <a:bodyPr wrap="square" rtlCol="0">
            <a:spAutoFit/>
          </a:bodyPr>
          <a:lstStyle/>
          <a:p>
            <a:r>
              <a:rPr lang="en-US" altLang="zh-CN" dirty="0" smtClean="0"/>
              <a:t>(d)</a:t>
            </a:r>
            <a:endParaRPr lang="zh-CN" altLang="en-US" dirty="0"/>
          </a:p>
        </p:txBody>
      </p:sp>
      <p:sp>
        <p:nvSpPr>
          <p:cNvPr id="37" name="文本框 36"/>
          <p:cNvSpPr txBox="1"/>
          <p:nvPr/>
        </p:nvSpPr>
        <p:spPr>
          <a:xfrm>
            <a:off x="7937565" y="2934904"/>
            <a:ext cx="586339" cy="384721"/>
          </a:xfrm>
          <a:prstGeom prst="rect">
            <a:avLst/>
          </a:prstGeom>
          <a:noFill/>
        </p:spPr>
        <p:txBody>
          <a:bodyPr wrap="square" rtlCol="0">
            <a:spAutoFit/>
          </a:bodyPr>
          <a:lstStyle/>
          <a:p>
            <a:r>
              <a:rPr lang="en-US" altLang="zh-CN" dirty="0" smtClean="0"/>
              <a:t>(b)</a:t>
            </a:r>
            <a:endParaRPr lang="zh-CN" altLang="en-US" dirty="0"/>
          </a:p>
        </p:txBody>
      </p:sp>
    </p:spTree>
    <p:custDataLst>
      <p:tags r:id="rId1"/>
    </p:custDataLst>
    <p:extLst>
      <p:ext uri="{BB962C8B-B14F-4D97-AF65-F5344CB8AC3E}">
        <p14:creationId xmlns:p14="http://schemas.microsoft.com/office/powerpoint/2010/main" val="295562605"/>
      </p:ext>
    </p:extLst>
  </p:cSld>
  <p:clrMapOvr>
    <a:masterClrMapping/>
  </p:clrMapOvr>
  <p:transition spd="slow" advTm="48457">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rot="10800000" flipV="1">
            <a:off x="4016683" y="2700738"/>
            <a:ext cx="1332000" cy="1332000"/>
          </a:xfrm>
          <a:prstGeom prst="roundRect">
            <a:avLst>
              <a:gd name="adj" fmla="val 5039"/>
            </a:avLst>
          </a:prstGeom>
          <a:gradFill>
            <a:gsLst>
              <a:gs pos="82000">
                <a:schemeClr val="accent1">
                  <a:alpha val="88000"/>
                  <a:lumMod val="71000"/>
                  <a:lumOff val="29000"/>
                </a:schemeClr>
              </a:gs>
              <a:gs pos="8000">
                <a:schemeClr val="accent1">
                  <a:lumMod val="75000"/>
                  <a:alpha val="90000"/>
                </a:schemeClr>
              </a:gs>
            </a:gsLst>
            <a:lin ang="108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r>
              <a:rPr lang="en-US" altLang="zh-CN" sz="5400" dirty="0" smtClean="0"/>
              <a:t>5</a:t>
            </a:r>
            <a:endParaRPr lang="zh-CN" altLang="en-US" sz="5400" dirty="0"/>
          </a:p>
        </p:txBody>
      </p:sp>
    </p:spTree>
    <p:extLst>
      <p:ext uri="{BB962C8B-B14F-4D97-AF65-F5344CB8AC3E}">
        <p14:creationId xmlns:p14="http://schemas.microsoft.com/office/powerpoint/2010/main" val="3690588909"/>
      </p:ext>
    </p:extLst>
  </p:cSld>
  <p:clrMapOvr>
    <a:masterClrMapping/>
  </p:clrMapOvr>
  <p:transition spd="slow" advTm="43111">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8" y="3991367"/>
            <a:ext cx="9144000" cy="2866633"/>
          </a:xfrm>
          <a:prstGeom prst="rect">
            <a:avLst/>
          </a:prstGeom>
        </p:spPr>
      </p:pic>
      <p:pic>
        <p:nvPicPr>
          <p:cNvPr id="4" name="图片 3"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8" y="1239757"/>
            <a:ext cx="9144000" cy="2751610"/>
          </a:xfrm>
          <a:prstGeom prst="rect">
            <a:avLst/>
          </a:prstGeom>
        </p:spPr>
      </p:pic>
    </p:spTree>
    <p:custDataLst>
      <p:tags r:id="rId1"/>
    </p:custDataLst>
    <p:extLst>
      <p:ext uri="{BB962C8B-B14F-4D97-AF65-F5344CB8AC3E}">
        <p14:creationId xmlns:p14="http://schemas.microsoft.com/office/powerpoint/2010/main" val="1905488779"/>
      </p:ext>
    </p:extLst>
  </p:cSld>
  <p:clrMapOvr>
    <a:masterClrMapping/>
  </p:clrMapOvr>
  <p:transition spd="slow" advTm="48457">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2502" y="1928366"/>
            <a:ext cx="6108182" cy="4348866"/>
          </a:xfrm>
          <a:prstGeom prst="rect">
            <a:avLst/>
          </a:prstGeom>
        </p:spPr>
      </p:pic>
    </p:spTree>
    <p:custDataLst>
      <p:tags r:id="rId1"/>
    </p:custDataLst>
    <p:extLst>
      <p:ext uri="{BB962C8B-B14F-4D97-AF65-F5344CB8AC3E}">
        <p14:creationId xmlns:p14="http://schemas.microsoft.com/office/powerpoint/2010/main" val="3648658302"/>
      </p:ext>
    </p:extLst>
  </p:cSld>
  <p:clrMapOvr>
    <a:masterClrMapping/>
  </p:clrMapOvr>
  <p:transition spd="slow" advTm="48457">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49" y="1458110"/>
            <a:ext cx="7375197" cy="5399890"/>
          </a:xfrm>
          <a:prstGeom prst="rect">
            <a:avLst/>
          </a:prstGeom>
        </p:spPr>
      </p:pic>
    </p:spTree>
    <p:custDataLst>
      <p:tags r:id="rId1"/>
    </p:custDataLst>
    <p:extLst>
      <p:ext uri="{BB962C8B-B14F-4D97-AF65-F5344CB8AC3E}">
        <p14:creationId xmlns:p14="http://schemas.microsoft.com/office/powerpoint/2010/main" val="3205646702"/>
      </p:ext>
    </p:extLst>
  </p:cSld>
  <p:clrMapOvr>
    <a:masterClrMapping/>
  </p:clrMapOvr>
  <p:transition spd="slow" advTm="48457">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171" y="2056707"/>
            <a:ext cx="4562829" cy="3422122"/>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65216"/>
            <a:ext cx="4551484" cy="3413613"/>
          </a:xfrm>
          <a:prstGeom prst="rect">
            <a:avLst/>
          </a:prstGeom>
        </p:spPr>
      </p:pic>
    </p:spTree>
    <p:custDataLst>
      <p:tags r:id="rId1"/>
    </p:custDataLst>
    <p:extLst>
      <p:ext uri="{BB962C8B-B14F-4D97-AF65-F5344CB8AC3E}">
        <p14:creationId xmlns:p14="http://schemas.microsoft.com/office/powerpoint/2010/main" val="2825151257"/>
      </p:ext>
    </p:extLst>
  </p:cSld>
  <p:clrMapOvr>
    <a:masterClrMapping/>
  </p:clrMapOvr>
  <p:transition spd="slow" advTm="48457">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sp>
        <p:nvSpPr>
          <p:cNvPr id="41" name="矩形 40"/>
          <p:cNvSpPr/>
          <p:nvPr/>
        </p:nvSpPr>
        <p:spPr>
          <a:xfrm>
            <a:off x="819150" y="454025"/>
            <a:ext cx="8324850" cy="603250"/>
          </a:xfrm>
          <a:prstGeom prst="rect">
            <a:avLst/>
          </a:prstGeom>
          <a:gradFill>
            <a:gsLst>
              <a:gs pos="2000">
                <a:schemeClr val="accent1">
                  <a:lumMod val="5000"/>
                  <a:lumOff val="95000"/>
                  <a:alpha val="0"/>
                </a:schemeClr>
              </a:gs>
              <a:gs pos="72000">
                <a:schemeClr val="accent1">
                  <a:lumMod val="75000"/>
                </a:schemeClr>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1425"/>
          </a:p>
        </p:txBody>
      </p:sp>
      <p:sp>
        <p:nvSpPr>
          <p:cNvPr id="44" name="圆角矩形 43"/>
          <p:cNvSpPr/>
          <p:nvPr/>
        </p:nvSpPr>
        <p:spPr>
          <a:xfrm rot="10800000" flipV="1">
            <a:off x="8280" y="287727"/>
            <a:ext cx="859686" cy="88663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2700" dirty="0"/>
          </a:p>
        </p:txBody>
      </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912418" y="563348"/>
            <a:ext cx="4103687" cy="438580"/>
          </a:xfrm>
          <a:prstGeom prst="rect">
            <a:avLst/>
          </a:prstGeom>
          <a:noFill/>
        </p:spPr>
        <p:txBody>
          <a:bodyPr wrap="square" lIns="68577" tIns="34289" rIns="68577" bIns="34289">
            <a:spAutoFit/>
          </a:bodyPr>
          <a:lstStyle/>
          <a:p>
            <a:pPr defTabSz="685766" eaLnBrk="1" fontAlgn="auto" hangingPunct="1">
              <a:spcBef>
                <a:spcPts val="0"/>
              </a:spcBef>
              <a:spcAft>
                <a:spcPts val="0"/>
              </a:spcAft>
              <a:defRPr/>
            </a:pPr>
            <a:r>
              <a:rPr lang="zh-CN" altLang="en-US" sz="2400" b="1" spc="450" dirty="0">
                <a:solidFill>
                  <a:schemeClr val="bg1"/>
                </a:solidFill>
                <a:latin typeface="微软雅黑" panose="020B0503020204020204" pitchFamily="34" charset="-122"/>
              </a:rPr>
              <a:t>研究</a:t>
            </a:r>
            <a:r>
              <a:rPr lang="zh-CN" altLang="en-US" sz="2400" b="1" spc="450" dirty="0" smtClean="0">
                <a:solidFill>
                  <a:schemeClr val="bg1"/>
                </a:solidFill>
                <a:latin typeface="微软雅黑" panose="020B0503020204020204" pitchFamily="34" charset="-122"/>
              </a:rPr>
              <a:t>内容</a:t>
            </a:r>
            <a:r>
              <a:rPr lang="en-US" altLang="zh-CN" sz="2400" b="1" spc="450" dirty="0" smtClean="0">
                <a:solidFill>
                  <a:schemeClr val="bg1"/>
                </a:solidFill>
                <a:latin typeface="微软雅黑" panose="020B0503020204020204" pitchFamily="34" charset="-122"/>
              </a:rPr>
              <a:t>&amp;</a:t>
            </a:r>
            <a:r>
              <a:rPr lang="zh-CN" altLang="en-US" sz="2400" b="1" spc="450" dirty="0" smtClean="0">
                <a:solidFill>
                  <a:schemeClr val="bg1"/>
                </a:solidFill>
                <a:latin typeface="微软雅黑" panose="020B0503020204020204" pitchFamily="34" charset="-122"/>
              </a:rPr>
              <a:t>工作进展</a:t>
            </a:r>
            <a:endParaRPr lang="zh-CN" altLang="en-US" sz="2400" b="1" spc="450" dirty="0">
              <a:solidFill>
                <a:schemeClr val="bg1"/>
              </a:solidFill>
              <a:latin typeface="微软雅黑" panose="020B0503020204020204" pitchFamily="34" charset="-122"/>
            </a:endParaRPr>
          </a:p>
        </p:txBody>
      </p:sp>
      <p:sp>
        <p:nvSpPr>
          <p:cNvPr id="24" name="任意多边形 23"/>
          <p:cNvSpPr>
            <a:spLocks noChangeAspect="1"/>
          </p:cNvSpPr>
          <p:nvPr/>
        </p:nvSpPr>
        <p:spPr>
          <a:xfrm>
            <a:off x="75450" y="372413"/>
            <a:ext cx="676531" cy="741769"/>
          </a:xfrm>
          <a:custGeom>
            <a:avLst/>
            <a:gdLst/>
            <a:ahLst/>
            <a:cxnLst/>
            <a:rect l="l" t="t" r="r" b="b"/>
            <a:pathLst>
              <a:path w="2724560" h="2987288">
                <a:moveTo>
                  <a:pt x="1920116" y="2701334"/>
                </a:moveTo>
                <a:lnTo>
                  <a:pt x="1530191" y="2963652"/>
                </a:lnTo>
                <a:lnTo>
                  <a:pt x="1806445" y="2976768"/>
                </a:lnTo>
                <a:close/>
                <a:moveTo>
                  <a:pt x="1933233" y="2696962"/>
                </a:moveTo>
                <a:lnTo>
                  <a:pt x="1819561" y="2976768"/>
                </a:lnTo>
                <a:lnTo>
                  <a:pt x="2352942" y="2950536"/>
                </a:lnTo>
                <a:close/>
                <a:moveTo>
                  <a:pt x="2125599" y="2452131"/>
                </a:moveTo>
                <a:lnTo>
                  <a:pt x="2366058" y="2938455"/>
                </a:lnTo>
                <a:lnTo>
                  <a:pt x="2405406" y="2720111"/>
                </a:lnTo>
                <a:close/>
                <a:moveTo>
                  <a:pt x="2103740" y="2436375"/>
                </a:moveTo>
                <a:lnTo>
                  <a:pt x="1937604" y="2689555"/>
                </a:lnTo>
                <a:lnTo>
                  <a:pt x="2348570" y="2934005"/>
                </a:lnTo>
                <a:close/>
                <a:moveTo>
                  <a:pt x="1723350" y="2436375"/>
                </a:moveTo>
                <a:lnTo>
                  <a:pt x="1552157" y="2885988"/>
                </a:lnTo>
                <a:lnTo>
                  <a:pt x="1525819" y="2956255"/>
                </a:lnTo>
                <a:lnTo>
                  <a:pt x="1920116" y="2689555"/>
                </a:lnTo>
                <a:lnTo>
                  <a:pt x="1854537" y="2606617"/>
                </a:lnTo>
                <a:close/>
                <a:moveTo>
                  <a:pt x="2348570" y="2401280"/>
                </a:moveTo>
                <a:lnTo>
                  <a:pt x="2116855" y="2432010"/>
                </a:lnTo>
                <a:lnTo>
                  <a:pt x="2138715" y="2453836"/>
                </a:lnTo>
                <a:lnTo>
                  <a:pt x="2405406" y="2702651"/>
                </a:lnTo>
                <a:close/>
                <a:moveTo>
                  <a:pt x="1552157" y="2374392"/>
                </a:moveTo>
                <a:lnTo>
                  <a:pt x="1521447" y="2934005"/>
                </a:lnTo>
                <a:lnTo>
                  <a:pt x="1639948" y="2619712"/>
                </a:lnTo>
                <a:lnTo>
                  <a:pt x="1710182" y="2427645"/>
                </a:lnTo>
                <a:lnTo>
                  <a:pt x="1604832" y="2392317"/>
                </a:lnTo>
                <a:close/>
                <a:moveTo>
                  <a:pt x="244830" y="2245419"/>
                </a:moveTo>
                <a:lnTo>
                  <a:pt x="227343" y="2254163"/>
                </a:lnTo>
                <a:lnTo>
                  <a:pt x="100555" y="2328486"/>
                </a:lnTo>
                <a:lnTo>
                  <a:pt x="139903" y="2385322"/>
                </a:lnTo>
                <a:lnTo>
                  <a:pt x="161763" y="2359090"/>
                </a:lnTo>
                <a:close/>
                <a:moveTo>
                  <a:pt x="262318" y="2241047"/>
                </a:moveTo>
                <a:lnTo>
                  <a:pt x="205483" y="2315370"/>
                </a:lnTo>
                <a:lnTo>
                  <a:pt x="148647" y="2389694"/>
                </a:lnTo>
                <a:lnTo>
                  <a:pt x="332270" y="2429092"/>
                </a:lnTo>
                <a:lnTo>
                  <a:pt x="301666" y="2332858"/>
                </a:lnTo>
                <a:close/>
                <a:moveTo>
                  <a:pt x="2514705" y="2227931"/>
                </a:moveTo>
                <a:lnTo>
                  <a:pt x="2366058" y="2389694"/>
                </a:lnTo>
                <a:lnTo>
                  <a:pt x="2693956" y="2402823"/>
                </a:lnTo>
                <a:close/>
                <a:moveTo>
                  <a:pt x="1758353" y="2184211"/>
                </a:moveTo>
                <a:lnTo>
                  <a:pt x="1732122" y="2380950"/>
                </a:lnTo>
                <a:lnTo>
                  <a:pt x="1727740" y="2420336"/>
                </a:lnTo>
                <a:lnTo>
                  <a:pt x="1915745" y="2661135"/>
                </a:lnTo>
                <a:close/>
                <a:moveTo>
                  <a:pt x="1766357" y="2173558"/>
                </a:moveTo>
                <a:lnTo>
                  <a:pt x="1932870" y="2672506"/>
                </a:lnTo>
                <a:lnTo>
                  <a:pt x="2042418" y="2510743"/>
                </a:lnTo>
                <a:lnTo>
                  <a:pt x="2094996" y="2427675"/>
                </a:lnTo>
                <a:close/>
                <a:moveTo>
                  <a:pt x="2715816" y="2099071"/>
                </a:moveTo>
                <a:lnTo>
                  <a:pt x="2584657" y="2182321"/>
                </a:lnTo>
                <a:lnTo>
                  <a:pt x="2523449" y="2221755"/>
                </a:lnTo>
                <a:lnTo>
                  <a:pt x="2702700" y="2401400"/>
                </a:lnTo>
                <a:close/>
                <a:moveTo>
                  <a:pt x="961834" y="2085926"/>
                </a:moveTo>
                <a:lnTo>
                  <a:pt x="769467" y="2379492"/>
                </a:lnTo>
                <a:lnTo>
                  <a:pt x="931231" y="2414545"/>
                </a:lnTo>
                <a:lnTo>
                  <a:pt x="935603" y="2357585"/>
                </a:lnTo>
                <a:close/>
                <a:moveTo>
                  <a:pt x="1455867" y="2077163"/>
                </a:moveTo>
                <a:lnTo>
                  <a:pt x="1547679" y="2361966"/>
                </a:lnTo>
                <a:lnTo>
                  <a:pt x="1700698" y="2414545"/>
                </a:lnTo>
                <a:lnTo>
                  <a:pt x="1622002" y="2300624"/>
                </a:lnTo>
                <a:close/>
                <a:moveTo>
                  <a:pt x="970578" y="2072782"/>
                </a:moveTo>
                <a:lnTo>
                  <a:pt x="948718" y="2326913"/>
                </a:lnTo>
                <a:lnTo>
                  <a:pt x="939974" y="2414545"/>
                </a:lnTo>
                <a:lnTo>
                  <a:pt x="1237269" y="2405782"/>
                </a:lnTo>
                <a:close/>
                <a:moveTo>
                  <a:pt x="48092" y="2059637"/>
                </a:moveTo>
                <a:lnTo>
                  <a:pt x="96183" y="2322532"/>
                </a:lnTo>
                <a:lnTo>
                  <a:pt x="174879" y="2274334"/>
                </a:lnTo>
                <a:lnTo>
                  <a:pt x="253574" y="2230518"/>
                </a:lnTo>
                <a:close/>
                <a:moveTo>
                  <a:pt x="1455867" y="2055255"/>
                </a:moveTo>
                <a:lnTo>
                  <a:pt x="1525819" y="2156032"/>
                </a:lnTo>
                <a:lnTo>
                  <a:pt x="1713814" y="2410163"/>
                </a:lnTo>
                <a:lnTo>
                  <a:pt x="1748830" y="2164795"/>
                </a:lnTo>
                <a:close/>
                <a:moveTo>
                  <a:pt x="1442751" y="2055255"/>
                </a:moveTo>
                <a:lnTo>
                  <a:pt x="1259128" y="2405782"/>
                </a:lnTo>
                <a:lnTo>
                  <a:pt x="1534563" y="2361966"/>
                </a:lnTo>
                <a:close/>
                <a:moveTo>
                  <a:pt x="1434007" y="2047738"/>
                </a:moveTo>
                <a:lnTo>
                  <a:pt x="979322" y="2060892"/>
                </a:lnTo>
                <a:lnTo>
                  <a:pt x="1250385" y="2400180"/>
                </a:lnTo>
                <a:close/>
                <a:moveTo>
                  <a:pt x="2074559" y="2030289"/>
                </a:moveTo>
                <a:lnTo>
                  <a:pt x="2105178" y="2417553"/>
                </a:lnTo>
                <a:lnTo>
                  <a:pt x="2341974" y="2391367"/>
                </a:lnTo>
                <a:close/>
                <a:moveTo>
                  <a:pt x="2061386" y="2024634"/>
                </a:moveTo>
                <a:lnTo>
                  <a:pt x="1912739" y="2090213"/>
                </a:lnTo>
                <a:lnTo>
                  <a:pt x="1764092" y="2164537"/>
                </a:lnTo>
                <a:lnTo>
                  <a:pt x="1930227" y="2286952"/>
                </a:lnTo>
                <a:lnTo>
                  <a:pt x="2092023" y="2414559"/>
                </a:lnTo>
                <a:lnTo>
                  <a:pt x="2070130" y="2116445"/>
                </a:lnTo>
                <a:close/>
                <a:moveTo>
                  <a:pt x="2560611" y="2007146"/>
                </a:moveTo>
                <a:lnTo>
                  <a:pt x="2521263" y="2208257"/>
                </a:lnTo>
                <a:lnTo>
                  <a:pt x="2556239" y="2186397"/>
                </a:lnTo>
                <a:lnTo>
                  <a:pt x="2704886" y="2090213"/>
                </a:lnTo>
                <a:close/>
                <a:moveTo>
                  <a:pt x="2236731" y="1932822"/>
                </a:moveTo>
                <a:lnTo>
                  <a:pt x="2074502" y="2015890"/>
                </a:lnTo>
                <a:lnTo>
                  <a:pt x="2337589" y="2374392"/>
                </a:lnTo>
                <a:lnTo>
                  <a:pt x="2298123" y="2190769"/>
                </a:lnTo>
                <a:close/>
                <a:moveTo>
                  <a:pt x="1033972" y="1833048"/>
                </a:moveTo>
                <a:lnTo>
                  <a:pt x="972764" y="2055255"/>
                </a:lnTo>
                <a:lnTo>
                  <a:pt x="1418706" y="2037782"/>
                </a:lnTo>
                <a:close/>
                <a:moveTo>
                  <a:pt x="815373" y="1819963"/>
                </a:moveTo>
                <a:lnTo>
                  <a:pt x="500591" y="2055255"/>
                </a:lnTo>
                <a:lnTo>
                  <a:pt x="268876" y="2234900"/>
                </a:lnTo>
                <a:lnTo>
                  <a:pt x="290736" y="2300624"/>
                </a:lnTo>
                <a:lnTo>
                  <a:pt x="338828" y="2427675"/>
                </a:lnTo>
                <a:lnTo>
                  <a:pt x="675470" y="1994221"/>
                </a:lnTo>
                <a:close/>
                <a:moveTo>
                  <a:pt x="1532377" y="1815576"/>
                </a:moveTo>
                <a:lnTo>
                  <a:pt x="1051460" y="1828692"/>
                </a:lnTo>
                <a:lnTo>
                  <a:pt x="1440566" y="2033426"/>
                </a:lnTo>
                <a:lnTo>
                  <a:pt x="1471169" y="1963729"/>
                </a:lnTo>
                <a:close/>
                <a:moveTo>
                  <a:pt x="2683026" y="1811189"/>
                </a:moveTo>
                <a:lnTo>
                  <a:pt x="2661166" y="1846116"/>
                </a:lnTo>
                <a:lnTo>
                  <a:pt x="2564983" y="1998577"/>
                </a:lnTo>
                <a:lnTo>
                  <a:pt x="2713630" y="2077163"/>
                </a:lnTo>
                <a:close/>
                <a:moveTo>
                  <a:pt x="2355128" y="1811189"/>
                </a:moveTo>
                <a:lnTo>
                  <a:pt x="2355128" y="2383874"/>
                </a:lnTo>
                <a:lnTo>
                  <a:pt x="2508147" y="2217374"/>
                </a:lnTo>
                <a:lnTo>
                  <a:pt x="2446940" y="2055255"/>
                </a:lnTo>
                <a:close/>
                <a:moveTo>
                  <a:pt x="2680840" y="1801663"/>
                </a:moveTo>
                <a:lnTo>
                  <a:pt x="2580285" y="1814779"/>
                </a:lnTo>
                <a:lnTo>
                  <a:pt x="2567146" y="1976542"/>
                </a:lnTo>
                <a:close/>
                <a:moveTo>
                  <a:pt x="2365302" y="1801663"/>
                </a:moveTo>
                <a:lnTo>
                  <a:pt x="2514491" y="2199513"/>
                </a:lnTo>
                <a:lnTo>
                  <a:pt x="2553982" y="2002774"/>
                </a:lnTo>
                <a:close/>
                <a:moveTo>
                  <a:pt x="856907" y="1801663"/>
                </a:moveTo>
                <a:lnTo>
                  <a:pt x="778211" y="2295696"/>
                </a:lnTo>
                <a:lnTo>
                  <a:pt x="769467" y="2356904"/>
                </a:lnTo>
                <a:lnTo>
                  <a:pt x="961834" y="2059610"/>
                </a:lnTo>
                <a:lnTo>
                  <a:pt x="918115" y="1950310"/>
                </a:lnTo>
                <a:close/>
                <a:moveTo>
                  <a:pt x="843791" y="1801663"/>
                </a:moveTo>
                <a:lnTo>
                  <a:pt x="354130" y="2432047"/>
                </a:lnTo>
                <a:lnTo>
                  <a:pt x="756352" y="2378873"/>
                </a:lnTo>
                <a:close/>
                <a:moveTo>
                  <a:pt x="2348095" y="1798029"/>
                </a:moveTo>
                <a:lnTo>
                  <a:pt x="2247195" y="1928451"/>
                </a:lnTo>
                <a:lnTo>
                  <a:pt x="2317147" y="2221373"/>
                </a:lnTo>
                <a:lnTo>
                  <a:pt x="2347751" y="2352532"/>
                </a:lnTo>
                <a:close/>
                <a:moveTo>
                  <a:pt x="2369920" y="1789254"/>
                </a:moveTo>
                <a:lnTo>
                  <a:pt x="2553243" y="1990478"/>
                </a:lnTo>
                <a:lnTo>
                  <a:pt x="2562001" y="1872434"/>
                </a:lnTo>
                <a:lnTo>
                  <a:pt x="2566397" y="1815576"/>
                </a:lnTo>
                <a:close/>
                <a:moveTo>
                  <a:pt x="865651" y="1789254"/>
                </a:moveTo>
                <a:lnTo>
                  <a:pt x="966206" y="2047313"/>
                </a:lnTo>
                <a:lnTo>
                  <a:pt x="1027414" y="1828715"/>
                </a:lnTo>
                <a:close/>
                <a:moveTo>
                  <a:pt x="148647" y="1688354"/>
                </a:moveTo>
                <a:lnTo>
                  <a:pt x="43720" y="2042942"/>
                </a:lnTo>
                <a:lnTo>
                  <a:pt x="257946" y="2213449"/>
                </a:lnTo>
                <a:close/>
                <a:moveTo>
                  <a:pt x="135531" y="1688354"/>
                </a:moveTo>
                <a:lnTo>
                  <a:pt x="8744" y="1824343"/>
                </a:lnTo>
                <a:lnTo>
                  <a:pt x="39348" y="2021082"/>
                </a:lnTo>
                <a:lnTo>
                  <a:pt x="91811" y="1850574"/>
                </a:lnTo>
                <a:close/>
                <a:moveTo>
                  <a:pt x="2042507" y="1683967"/>
                </a:moveTo>
                <a:lnTo>
                  <a:pt x="2073111" y="2007966"/>
                </a:lnTo>
                <a:lnTo>
                  <a:pt x="2234609" y="1924898"/>
                </a:lnTo>
                <a:lnTo>
                  <a:pt x="2186596" y="1863691"/>
                </a:lnTo>
                <a:close/>
                <a:moveTo>
                  <a:pt x="1985584" y="1683967"/>
                </a:moveTo>
                <a:lnTo>
                  <a:pt x="1547712" y="1815576"/>
                </a:lnTo>
                <a:lnTo>
                  <a:pt x="1482099" y="1968618"/>
                </a:lnTo>
                <a:lnTo>
                  <a:pt x="1455867" y="2025454"/>
                </a:lnTo>
                <a:close/>
                <a:moveTo>
                  <a:pt x="2026410" y="1679580"/>
                </a:moveTo>
                <a:lnTo>
                  <a:pt x="1895251" y="1916154"/>
                </a:lnTo>
                <a:lnTo>
                  <a:pt x="1764092" y="2147869"/>
                </a:lnTo>
                <a:lnTo>
                  <a:pt x="1895251" y="2091033"/>
                </a:lnTo>
                <a:lnTo>
                  <a:pt x="2061386" y="2012338"/>
                </a:lnTo>
                <a:lnTo>
                  <a:pt x="2052642" y="1946758"/>
                </a:lnTo>
                <a:close/>
                <a:moveTo>
                  <a:pt x="2017666" y="1679580"/>
                </a:moveTo>
                <a:lnTo>
                  <a:pt x="1453682" y="2042942"/>
                </a:lnTo>
                <a:lnTo>
                  <a:pt x="1750976" y="2156613"/>
                </a:lnTo>
                <a:close/>
                <a:moveTo>
                  <a:pt x="640494" y="1610116"/>
                </a:moveTo>
                <a:lnTo>
                  <a:pt x="286364" y="2209076"/>
                </a:lnTo>
                <a:lnTo>
                  <a:pt x="845977" y="1780480"/>
                </a:lnTo>
                <a:close/>
                <a:moveTo>
                  <a:pt x="2320152" y="1597000"/>
                </a:moveTo>
                <a:lnTo>
                  <a:pt x="2250201" y="1907410"/>
                </a:lnTo>
                <a:lnTo>
                  <a:pt x="2346384" y="1776251"/>
                </a:lnTo>
                <a:close/>
                <a:moveTo>
                  <a:pt x="395664" y="1597000"/>
                </a:moveTo>
                <a:lnTo>
                  <a:pt x="233901" y="1640720"/>
                </a:lnTo>
                <a:lnTo>
                  <a:pt x="155205" y="1666952"/>
                </a:lnTo>
                <a:lnTo>
                  <a:pt x="264504" y="2209076"/>
                </a:lnTo>
                <a:lnTo>
                  <a:pt x="286364" y="2112893"/>
                </a:lnTo>
                <a:close/>
                <a:moveTo>
                  <a:pt x="413152" y="1592622"/>
                </a:moveTo>
                <a:lnTo>
                  <a:pt x="277620" y="2200332"/>
                </a:lnTo>
                <a:lnTo>
                  <a:pt x="631750" y="1610116"/>
                </a:lnTo>
                <a:close/>
                <a:moveTo>
                  <a:pt x="1017304" y="1579471"/>
                </a:moveTo>
                <a:lnTo>
                  <a:pt x="657982" y="1610116"/>
                </a:lnTo>
                <a:lnTo>
                  <a:pt x="855448" y="1771879"/>
                </a:lnTo>
                <a:close/>
                <a:moveTo>
                  <a:pt x="2311279" y="1569886"/>
                </a:moveTo>
                <a:lnTo>
                  <a:pt x="2039526" y="1666419"/>
                </a:lnTo>
                <a:lnTo>
                  <a:pt x="2236731" y="1916154"/>
                </a:lnTo>
                <a:lnTo>
                  <a:pt x="2267427" y="1776093"/>
                </a:lnTo>
                <a:close/>
                <a:moveTo>
                  <a:pt x="1764092" y="1477633"/>
                </a:moveTo>
                <a:lnTo>
                  <a:pt x="1694140" y="1587453"/>
                </a:lnTo>
                <a:lnTo>
                  <a:pt x="1554237" y="1802415"/>
                </a:lnTo>
                <a:lnTo>
                  <a:pt x="2022038" y="1662032"/>
                </a:lnTo>
                <a:close/>
                <a:moveTo>
                  <a:pt x="1519261" y="1363415"/>
                </a:moveTo>
                <a:lnTo>
                  <a:pt x="1545493" y="1793641"/>
                </a:lnTo>
                <a:lnTo>
                  <a:pt x="1755348" y="1473240"/>
                </a:lnTo>
                <a:close/>
                <a:moveTo>
                  <a:pt x="780397" y="1301913"/>
                </a:moveTo>
                <a:lnTo>
                  <a:pt x="666726" y="1556706"/>
                </a:lnTo>
                <a:lnTo>
                  <a:pt x="649238" y="1596227"/>
                </a:lnTo>
                <a:lnTo>
                  <a:pt x="1016484" y="1569886"/>
                </a:lnTo>
                <a:close/>
                <a:moveTo>
                  <a:pt x="448127" y="1297930"/>
                </a:moveTo>
                <a:lnTo>
                  <a:pt x="163949" y="1652060"/>
                </a:lnTo>
                <a:lnTo>
                  <a:pt x="400035" y="1582108"/>
                </a:lnTo>
                <a:close/>
                <a:moveTo>
                  <a:pt x="793513" y="1297520"/>
                </a:moveTo>
                <a:lnTo>
                  <a:pt x="1012112" y="1543527"/>
                </a:lnTo>
                <a:lnTo>
                  <a:pt x="1029600" y="1565492"/>
                </a:lnTo>
                <a:lnTo>
                  <a:pt x="1239455" y="1297520"/>
                </a:lnTo>
                <a:close/>
                <a:moveTo>
                  <a:pt x="461243" y="1297520"/>
                </a:moveTo>
                <a:lnTo>
                  <a:pt x="426267" y="1508383"/>
                </a:lnTo>
                <a:lnTo>
                  <a:pt x="413152" y="1583064"/>
                </a:lnTo>
                <a:lnTo>
                  <a:pt x="631750" y="1596227"/>
                </a:lnTo>
                <a:close/>
                <a:moveTo>
                  <a:pt x="465615" y="1284814"/>
                </a:moveTo>
                <a:lnTo>
                  <a:pt x="553055" y="1437833"/>
                </a:lnTo>
                <a:lnTo>
                  <a:pt x="640494" y="1590852"/>
                </a:lnTo>
                <a:lnTo>
                  <a:pt x="657982" y="1551504"/>
                </a:lnTo>
                <a:lnTo>
                  <a:pt x="771793" y="1297930"/>
                </a:lnTo>
                <a:close/>
                <a:moveTo>
                  <a:pt x="2385732" y="1184258"/>
                </a:moveTo>
                <a:lnTo>
                  <a:pt x="2044718" y="1652060"/>
                </a:lnTo>
                <a:lnTo>
                  <a:pt x="2315780" y="1555876"/>
                </a:lnTo>
                <a:close/>
                <a:moveTo>
                  <a:pt x="2376988" y="1179886"/>
                </a:moveTo>
                <a:lnTo>
                  <a:pt x="1773655" y="1468437"/>
                </a:lnTo>
                <a:lnTo>
                  <a:pt x="1869839" y="1538388"/>
                </a:lnTo>
                <a:lnTo>
                  <a:pt x="2031602" y="1652060"/>
                </a:lnTo>
                <a:close/>
                <a:moveTo>
                  <a:pt x="1887327" y="1175514"/>
                </a:moveTo>
                <a:lnTo>
                  <a:pt x="1524453" y="1354765"/>
                </a:lnTo>
                <a:lnTo>
                  <a:pt x="1760539" y="1464065"/>
                </a:lnTo>
                <a:lnTo>
                  <a:pt x="1834863" y="1289186"/>
                </a:lnTo>
                <a:close/>
                <a:moveTo>
                  <a:pt x="1904815" y="1166770"/>
                </a:moveTo>
                <a:lnTo>
                  <a:pt x="1778027" y="1455321"/>
                </a:lnTo>
                <a:lnTo>
                  <a:pt x="2372616" y="1166770"/>
                </a:lnTo>
                <a:close/>
                <a:moveTo>
                  <a:pt x="875098" y="1128379"/>
                </a:moveTo>
                <a:lnTo>
                  <a:pt x="792121" y="1290142"/>
                </a:lnTo>
                <a:lnTo>
                  <a:pt x="1228845" y="1290142"/>
                </a:lnTo>
                <a:close/>
                <a:moveTo>
                  <a:pt x="651424" y="1110891"/>
                </a:moveTo>
                <a:lnTo>
                  <a:pt x="472173" y="1277026"/>
                </a:lnTo>
                <a:lnTo>
                  <a:pt x="774652" y="1290142"/>
                </a:lnTo>
                <a:close/>
                <a:moveTo>
                  <a:pt x="1538955" y="975360"/>
                </a:moveTo>
                <a:lnTo>
                  <a:pt x="1259128" y="1290142"/>
                </a:lnTo>
                <a:lnTo>
                  <a:pt x="1259128" y="1298886"/>
                </a:lnTo>
                <a:lnTo>
                  <a:pt x="1254757" y="1298886"/>
                </a:lnTo>
                <a:lnTo>
                  <a:pt x="1036158" y="1578692"/>
                </a:lnTo>
                <a:lnTo>
                  <a:pt x="865651" y="1780480"/>
                </a:lnTo>
                <a:lnTo>
                  <a:pt x="1032606" y="1816539"/>
                </a:lnTo>
                <a:lnTo>
                  <a:pt x="1538955" y="1803542"/>
                </a:lnTo>
                <a:lnTo>
                  <a:pt x="1512703" y="1360094"/>
                </a:lnTo>
                <a:lnTo>
                  <a:pt x="1512703" y="1355722"/>
                </a:lnTo>
                <a:cubicBezTo>
                  <a:pt x="1512703" y="1356450"/>
                  <a:pt x="1512703" y="1354993"/>
                  <a:pt x="1512703" y="1351350"/>
                </a:cubicBezTo>
                <a:close/>
                <a:moveTo>
                  <a:pt x="745422" y="961288"/>
                </a:moveTo>
                <a:lnTo>
                  <a:pt x="787775" y="1274430"/>
                </a:lnTo>
                <a:lnTo>
                  <a:pt x="866471" y="1121411"/>
                </a:lnTo>
                <a:close/>
                <a:moveTo>
                  <a:pt x="732306" y="956916"/>
                </a:moveTo>
                <a:lnTo>
                  <a:pt x="653610" y="1101191"/>
                </a:lnTo>
                <a:lnTo>
                  <a:pt x="771793" y="1276070"/>
                </a:lnTo>
                <a:close/>
                <a:moveTo>
                  <a:pt x="1690998" y="939482"/>
                </a:moveTo>
                <a:lnTo>
                  <a:pt x="1524936" y="1341649"/>
                </a:lnTo>
                <a:lnTo>
                  <a:pt x="1708486" y="1254210"/>
                </a:lnTo>
                <a:lnTo>
                  <a:pt x="1887736" y="1162398"/>
                </a:lnTo>
                <a:close/>
                <a:moveTo>
                  <a:pt x="1682254" y="935165"/>
                </a:moveTo>
                <a:lnTo>
                  <a:pt x="1594814" y="952544"/>
                </a:lnTo>
                <a:lnTo>
                  <a:pt x="1551095" y="961288"/>
                </a:lnTo>
                <a:lnTo>
                  <a:pt x="1524936" y="1319789"/>
                </a:lnTo>
                <a:lnTo>
                  <a:pt x="1586070" y="1166770"/>
                </a:lnTo>
                <a:close/>
                <a:moveTo>
                  <a:pt x="2077508" y="934646"/>
                </a:moveTo>
                <a:lnTo>
                  <a:pt x="1911373" y="1157616"/>
                </a:lnTo>
                <a:lnTo>
                  <a:pt x="2379174" y="1157616"/>
                </a:lnTo>
                <a:lnTo>
                  <a:pt x="2178063" y="1008969"/>
                </a:lnTo>
                <a:close/>
                <a:moveTo>
                  <a:pt x="2322338" y="904015"/>
                </a:moveTo>
                <a:lnTo>
                  <a:pt x="2090624" y="930274"/>
                </a:lnTo>
                <a:lnTo>
                  <a:pt x="2387918" y="1148873"/>
                </a:lnTo>
                <a:close/>
                <a:moveTo>
                  <a:pt x="1372341" y="889206"/>
                </a:moveTo>
                <a:lnTo>
                  <a:pt x="1328617" y="1050913"/>
                </a:lnTo>
                <a:lnTo>
                  <a:pt x="1267289" y="1269512"/>
                </a:lnTo>
                <a:lnTo>
                  <a:pt x="1538015" y="959102"/>
                </a:lnTo>
                <a:close/>
                <a:moveTo>
                  <a:pt x="1359262" y="889206"/>
                </a:moveTo>
                <a:lnTo>
                  <a:pt x="881798" y="1116493"/>
                </a:lnTo>
                <a:lnTo>
                  <a:pt x="1245386" y="1282628"/>
                </a:lnTo>
                <a:lnTo>
                  <a:pt x="1319856" y="1037797"/>
                </a:lnTo>
                <a:close/>
                <a:moveTo>
                  <a:pt x="1337379" y="889206"/>
                </a:moveTo>
                <a:lnTo>
                  <a:pt x="745422" y="945986"/>
                </a:lnTo>
                <a:lnTo>
                  <a:pt x="868657" y="1112121"/>
                </a:lnTo>
                <a:close/>
                <a:moveTo>
                  <a:pt x="1727750" y="690772"/>
                </a:moveTo>
                <a:lnTo>
                  <a:pt x="1697073" y="926858"/>
                </a:lnTo>
                <a:lnTo>
                  <a:pt x="1885141" y="1136713"/>
                </a:lnTo>
                <a:close/>
                <a:moveTo>
                  <a:pt x="1736995" y="675880"/>
                </a:moveTo>
                <a:lnTo>
                  <a:pt x="1750019" y="719599"/>
                </a:lnTo>
                <a:lnTo>
                  <a:pt x="1903038" y="1152943"/>
                </a:lnTo>
                <a:lnTo>
                  <a:pt x="2064802" y="929506"/>
                </a:lnTo>
                <a:lnTo>
                  <a:pt x="1819971" y="741459"/>
                </a:lnTo>
                <a:close/>
                <a:moveTo>
                  <a:pt x="1031376" y="667136"/>
                </a:moveTo>
                <a:lnTo>
                  <a:pt x="751570" y="933887"/>
                </a:lnTo>
                <a:lnTo>
                  <a:pt x="1354902" y="876990"/>
                </a:lnTo>
                <a:close/>
                <a:moveTo>
                  <a:pt x="1249975" y="640904"/>
                </a:moveTo>
                <a:lnTo>
                  <a:pt x="1048864" y="667136"/>
                </a:lnTo>
                <a:lnTo>
                  <a:pt x="1354902" y="863875"/>
                </a:lnTo>
                <a:lnTo>
                  <a:pt x="1337414" y="828899"/>
                </a:lnTo>
                <a:close/>
                <a:moveTo>
                  <a:pt x="1551095" y="592812"/>
                </a:moveTo>
                <a:lnTo>
                  <a:pt x="1551095" y="951412"/>
                </a:lnTo>
                <a:lnTo>
                  <a:pt x="1684629" y="920744"/>
                </a:lnTo>
                <a:lnTo>
                  <a:pt x="1617862" y="754575"/>
                </a:lnTo>
                <a:close/>
                <a:moveTo>
                  <a:pt x="1538935" y="585298"/>
                </a:moveTo>
                <a:lnTo>
                  <a:pt x="1434007" y="773293"/>
                </a:lnTo>
                <a:lnTo>
                  <a:pt x="1377172" y="882592"/>
                </a:lnTo>
                <a:lnTo>
                  <a:pt x="1503959" y="935056"/>
                </a:lnTo>
                <a:lnTo>
                  <a:pt x="1538935" y="948172"/>
                </a:lnTo>
                <a:close/>
                <a:moveTo>
                  <a:pt x="1562571" y="577100"/>
                </a:moveTo>
                <a:lnTo>
                  <a:pt x="1689358" y="900626"/>
                </a:lnTo>
                <a:lnTo>
                  <a:pt x="1719750" y="668445"/>
                </a:lnTo>
                <a:lnTo>
                  <a:pt x="1650011" y="624706"/>
                </a:lnTo>
                <a:close/>
                <a:moveTo>
                  <a:pt x="1531967" y="572728"/>
                </a:moveTo>
                <a:lnTo>
                  <a:pt x="1330856" y="620395"/>
                </a:lnTo>
                <a:lnTo>
                  <a:pt x="1260905" y="637780"/>
                </a:lnTo>
                <a:lnTo>
                  <a:pt x="1361460" y="852438"/>
                </a:lnTo>
                <a:lnTo>
                  <a:pt x="1370204" y="874342"/>
                </a:lnTo>
                <a:close/>
                <a:moveTo>
                  <a:pt x="2373026" y="567836"/>
                </a:moveTo>
                <a:lnTo>
                  <a:pt x="2198147" y="777883"/>
                </a:lnTo>
                <a:lnTo>
                  <a:pt x="2084475" y="922290"/>
                </a:lnTo>
                <a:lnTo>
                  <a:pt x="2316190" y="896034"/>
                </a:lnTo>
                <a:close/>
                <a:moveTo>
                  <a:pt x="2032577" y="528561"/>
                </a:moveTo>
                <a:lnTo>
                  <a:pt x="1736403" y="664108"/>
                </a:lnTo>
                <a:lnTo>
                  <a:pt x="1901912" y="791011"/>
                </a:lnTo>
                <a:lnTo>
                  <a:pt x="2066987" y="913538"/>
                </a:lnTo>
                <a:lnTo>
                  <a:pt x="2041224" y="624724"/>
                </a:lnTo>
                <a:close/>
                <a:moveTo>
                  <a:pt x="2045518" y="524239"/>
                </a:moveTo>
                <a:lnTo>
                  <a:pt x="2058400" y="681611"/>
                </a:lnTo>
                <a:lnTo>
                  <a:pt x="2075731" y="913538"/>
                </a:lnTo>
                <a:lnTo>
                  <a:pt x="2193775" y="764755"/>
                </a:lnTo>
                <a:lnTo>
                  <a:pt x="2368654" y="550332"/>
                </a:lnTo>
                <a:close/>
                <a:moveTo>
                  <a:pt x="1313778" y="247016"/>
                </a:moveTo>
                <a:lnTo>
                  <a:pt x="1038344" y="657951"/>
                </a:lnTo>
                <a:lnTo>
                  <a:pt x="1243827" y="627378"/>
                </a:lnTo>
                <a:lnTo>
                  <a:pt x="1291918" y="369432"/>
                </a:lnTo>
                <a:close/>
                <a:moveTo>
                  <a:pt x="2348570" y="146871"/>
                </a:moveTo>
                <a:lnTo>
                  <a:pt x="2199923" y="330494"/>
                </a:lnTo>
                <a:lnTo>
                  <a:pt x="2051276" y="509745"/>
                </a:lnTo>
                <a:lnTo>
                  <a:pt x="2379174" y="540382"/>
                </a:lnTo>
                <a:close/>
                <a:moveTo>
                  <a:pt x="2144644" y="82558"/>
                </a:moveTo>
                <a:lnTo>
                  <a:pt x="1283174" y="620274"/>
                </a:lnTo>
                <a:lnTo>
                  <a:pt x="1541121" y="554694"/>
                </a:lnTo>
                <a:lnTo>
                  <a:pt x="1960831" y="227014"/>
                </a:lnTo>
                <a:close/>
                <a:moveTo>
                  <a:pt x="2214806" y="51917"/>
                </a:moveTo>
                <a:lnTo>
                  <a:pt x="1746604" y="646505"/>
                </a:lnTo>
                <a:lnTo>
                  <a:pt x="2035154" y="511272"/>
                </a:lnTo>
                <a:close/>
                <a:moveTo>
                  <a:pt x="2197266" y="51917"/>
                </a:moveTo>
                <a:lnTo>
                  <a:pt x="1554237" y="559066"/>
                </a:lnTo>
                <a:lnTo>
                  <a:pt x="1720372" y="655249"/>
                </a:lnTo>
                <a:close/>
                <a:moveTo>
                  <a:pt x="2236731" y="30447"/>
                </a:moveTo>
                <a:lnTo>
                  <a:pt x="2052642" y="489661"/>
                </a:lnTo>
                <a:lnTo>
                  <a:pt x="2341974" y="135088"/>
                </a:lnTo>
                <a:close/>
                <a:moveTo>
                  <a:pt x="1530209" y="30447"/>
                </a:moveTo>
                <a:lnTo>
                  <a:pt x="1326894" y="227342"/>
                </a:lnTo>
                <a:lnTo>
                  <a:pt x="1265687" y="590216"/>
                </a:lnTo>
                <a:close/>
                <a:moveTo>
                  <a:pt x="2207369" y="26153"/>
                </a:moveTo>
                <a:lnTo>
                  <a:pt x="1827913" y="39035"/>
                </a:lnTo>
                <a:lnTo>
                  <a:pt x="1285360" y="607434"/>
                </a:lnTo>
                <a:close/>
                <a:moveTo>
                  <a:pt x="1552157" y="8743"/>
                </a:moveTo>
                <a:lnTo>
                  <a:pt x="1272244" y="603059"/>
                </a:lnTo>
                <a:lnTo>
                  <a:pt x="1517075" y="349365"/>
                </a:lnTo>
                <a:lnTo>
                  <a:pt x="1814850" y="39035"/>
                </a:lnTo>
                <a:close/>
                <a:moveTo>
                  <a:pt x="1547767" y="0"/>
                </a:moveTo>
                <a:lnTo>
                  <a:pt x="1823559" y="30447"/>
                </a:lnTo>
                <a:lnTo>
                  <a:pt x="2233690" y="13116"/>
                </a:lnTo>
                <a:cubicBezTo>
                  <a:pt x="2233873" y="13116"/>
                  <a:pt x="2234604" y="13116"/>
                  <a:pt x="2235884" y="13116"/>
                </a:cubicBezTo>
                <a:cubicBezTo>
                  <a:pt x="2237163" y="13116"/>
                  <a:pt x="2237894" y="13116"/>
                  <a:pt x="2238077" y="13116"/>
                </a:cubicBezTo>
                <a:lnTo>
                  <a:pt x="2238077" y="17487"/>
                </a:lnTo>
                <a:lnTo>
                  <a:pt x="2356526" y="130663"/>
                </a:lnTo>
                <a:lnTo>
                  <a:pt x="2356526" y="135037"/>
                </a:lnTo>
                <a:lnTo>
                  <a:pt x="2387242" y="546197"/>
                </a:lnTo>
                <a:cubicBezTo>
                  <a:pt x="2387242" y="546106"/>
                  <a:pt x="2387242" y="546288"/>
                  <a:pt x="2387242" y="546744"/>
                </a:cubicBezTo>
                <a:cubicBezTo>
                  <a:pt x="2387242" y="547199"/>
                  <a:pt x="2387242" y="548475"/>
                  <a:pt x="2387242" y="550571"/>
                </a:cubicBezTo>
                <a:lnTo>
                  <a:pt x="2325816" y="900495"/>
                </a:lnTo>
                <a:lnTo>
                  <a:pt x="2400405" y="1162937"/>
                </a:lnTo>
                <a:cubicBezTo>
                  <a:pt x="2400405" y="1163119"/>
                  <a:pt x="2400405" y="1163848"/>
                  <a:pt x="2400405" y="1165124"/>
                </a:cubicBezTo>
                <a:cubicBezTo>
                  <a:pt x="2400405" y="1166400"/>
                  <a:pt x="2400405" y="1167129"/>
                  <a:pt x="2400405" y="1167311"/>
                </a:cubicBezTo>
                <a:lnTo>
                  <a:pt x="2330203" y="1560975"/>
                </a:lnTo>
                <a:lnTo>
                  <a:pt x="2356526" y="1775303"/>
                </a:lnTo>
                <a:lnTo>
                  <a:pt x="2571534" y="1805921"/>
                </a:lnTo>
                <a:lnTo>
                  <a:pt x="2689584" y="1788425"/>
                </a:lnTo>
                <a:cubicBezTo>
                  <a:pt x="2691679" y="1788334"/>
                  <a:pt x="2692954" y="1788516"/>
                  <a:pt x="2693410" y="1788972"/>
                </a:cubicBezTo>
                <a:cubicBezTo>
                  <a:pt x="2693865" y="1789428"/>
                  <a:pt x="2694047" y="1790703"/>
                  <a:pt x="2693956" y="1792799"/>
                </a:cubicBezTo>
                <a:lnTo>
                  <a:pt x="2724560" y="2081545"/>
                </a:lnTo>
                <a:lnTo>
                  <a:pt x="2724560" y="2085926"/>
                </a:lnTo>
                <a:cubicBezTo>
                  <a:pt x="2724560" y="2089593"/>
                  <a:pt x="2724560" y="2091023"/>
                  <a:pt x="2724560" y="2090213"/>
                </a:cubicBezTo>
                <a:lnTo>
                  <a:pt x="2711444" y="2410187"/>
                </a:lnTo>
                <a:cubicBezTo>
                  <a:pt x="2711262" y="2412282"/>
                  <a:pt x="2710533" y="2413558"/>
                  <a:pt x="2709258" y="2414013"/>
                </a:cubicBezTo>
                <a:cubicBezTo>
                  <a:pt x="2707983" y="2414468"/>
                  <a:pt x="2707254" y="2414651"/>
                  <a:pt x="2707072" y="2414559"/>
                </a:cubicBezTo>
                <a:lnTo>
                  <a:pt x="2702700" y="2414559"/>
                </a:lnTo>
                <a:lnTo>
                  <a:pt x="2356526" y="2401280"/>
                </a:lnTo>
                <a:lnTo>
                  <a:pt x="2417957" y="2720598"/>
                </a:lnTo>
                <a:lnTo>
                  <a:pt x="2374078" y="2956255"/>
                </a:lnTo>
                <a:cubicBezTo>
                  <a:pt x="2371975" y="2956162"/>
                  <a:pt x="2370696" y="2956348"/>
                  <a:pt x="2370238" y="2956811"/>
                </a:cubicBezTo>
                <a:cubicBezTo>
                  <a:pt x="2369781" y="2957275"/>
                  <a:pt x="2369599" y="2958573"/>
                  <a:pt x="2369690" y="2960705"/>
                </a:cubicBezTo>
                <a:cubicBezTo>
                  <a:pt x="2369507" y="2960705"/>
                  <a:pt x="2368776" y="2960705"/>
                  <a:pt x="2367496" y="2960705"/>
                </a:cubicBezTo>
                <a:cubicBezTo>
                  <a:pt x="2366216" y="2960705"/>
                  <a:pt x="2365485" y="2960705"/>
                  <a:pt x="2365302" y="2960705"/>
                </a:cubicBezTo>
                <a:lnTo>
                  <a:pt x="1814850" y="2987288"/>
                </a:lnTo>
                <a:lnTo>
                  <a:pt x="1810495" y="2987288"/>
                </a:lnTo>
                <a:cubicBezTo>
                  <a:pt x="1811221" y="2987288"/>
                  <a:pt x="1809769" y="2987288"/>
                  <a:pt x="1806141" y="2987288"/>
                </a:cubicBezTo>
                <a:lnTo>
                  <a:pt x="1512703" y="2974055"/>
                </a:lnTo>
                <a:cubicBezTo>
                  <a:pt x="1512703" y="2973870"/>
                  <a:pt x="1512703" y="2973128"/>
                  <a:pt x="1512703" y="2971830"/>
                </a:cubicBezTo>
                <a:cubicBezTo>
                  <a:pt x="1512703" y="2970532"/>
                  <a:pt x="1512703" y="2969791"/>
                  <a:pt x="1512703" y="2969605"/>
                </a:cubicBezTo>
                <a:lnTo>
                  <a:pt x="1512703" y="2965155"/>
                </a:lnTo>
                <a:lnTo>
                  <a:pt x="1538988" y="2370729"/>
                </a:lnTo>
                <a:lnTo>
                  <a:pt x="1254757" y="2414545"/>
                </a:lnTo>
                <a:lnTo>
                  <a:pt x="1250385" y="2414545"/>
                </a:lnTo>
                <a:lnTo>
                  <a:pt x="935603" y="2427668"/>
                </a:lnTo>
                <a:lnTo>
                  <a:pt x="931231" y="2423303"/>
                </a:lnTo>
                <a:lnTo>
                  <a:pt x="760724" y="2388255"/>
                </a:lnTo>
                <a:lnTo>
                  <a:pt x="345386" y="2445128"/>
                </a:lnTo>
                <a:lnTo>
                  <a:pt x="341014" y="2445128"/>
                </a:lnTo>
                <a:cubicBezTo>
                  <a:pt x="341743" y="2445128"/>
                  <a:pt x="340285" y="2445128"/>
                  <a:pt x="336642" y="2445128"/>
                </a:cubicBezTo>
                <a:lnTo>
                  <a:pt x="135531" y="2401400"/>
                </a:lnTo>
                <a:lnTo>
                  <a:pt x="131159" y="2397019"/>
                </a:lnTo>
                <a:lnTo>
                  <a:pt x="87439" y="2335677"/>
                </a:lnTo>
                <a:lnTo>
                  <a:pt x="87439" y="2331295"/>
                </a:lnTo>
                <a:lnTo>
                  <a:pt x="34976" y="2050874"/>
                </a:lnTo>
                <a:lnTo>
                  <a:pt x="34976" y="2046494"/>
                </a:lnTo>
                <a:lnTo>
                  <a:pt x="0" y="1823418"/>
                </a:lnTo>
                <a:lnTo>
                  <a:pt x="0" y="1819044"/>
                </a:lnTo>
                <a:lnTo>
                  <a:pt x="144275" y="1661578"/>
                </a:lnTo>
                <a:cubicBezTo>
                  <a:pt x="144184" y="1659482"/>
                  <a:pt x="144366" y="1658206"/>
                  <a:pt x="144821" y="1657750"/>
                </a:cubicBezTo>
                <a:cubicBezTo>
                  <a:pt x="145277" y="1657295"/>
                  <a:pt x="146552" y="1657113"/>
                  <a:pt x="148647" y="1657204"/>
                </a:cubicBezTo>
                <a:lnTo>
                  <a:pt x="454685" y="1276662"/>
                </a:lnTo>
                <a:lnTo>
                  <a:pt x="647052" y="1101700"/>
                </a:lnTo>
                <a:lnTo>
                  <a:pt x="734492" y="939861"/>
                </a:lnTo>
                <a:lnTo>
                  <a:pt x="1027414" y="659922"/>
                </a:lnTo>
                <a:lnTo>
                  <a:pt x="1320336" y="222518"/>
                </a:lnTo>
                <a:close/>
              </a:path>
            </a:pathLst>
          </a:custGeom>
          <a:solidFill>
            <a:schemeClr val="bg1"/>
          </a:solidFill>
          <a:ln w="1270">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400">
              <a:solidFill>
                <a:srgbClr val="0070C0"/>
              </a:solidFill>
              <a:latin typeface="POLYA Regular" panose="00000500000000000000" pitchFamily="50" charset="0"/>
            </a:endParaRPr>
          </a:p>
        </p:txBody>
      </p:sp>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 y="2658088"/>
            <a:ext cx="9154447" cy="3359430"/>
          </a:xfrm>
          <a:prstGeom prst="rect">
            <a:avLst/>
          </a:prstGeom>
        </p:spPr>
      </p:pic>
      <p:sp>
        <p:nvSpPr>
          <p:cNvPr id="3" name="椭圆 2"/>
          <p:cNvSpPr/>
          <p:nvPr/>
        </p:nvSpPr>
        <p:spPr>
          <a:xfrm>
            <a:off x="6622026" y="3717350"/>
            <a:ext cx="737419" cy="10382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24817522"/>
      </p:ext>
    </p:extLst>
  </p:cSld>
  <p:clrMapOvr>
    <a:masterClrMapping/>
  </p:clrMapOvr>
  <p:transition spd="slow" advTm="48457">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sp>
        <p:nvSpPr>
          <p:cNvPr id="41" name="矩形 40"/>
          <p:cNvSpPr/>
          <p:nvPr/>
        </p:nvSpPr>
        <p:spPr>
          <a:xfrm>
            <a:off x="819150" y="454025"/>
            <a:ext cx="8324850" cy="603250"/>
          </a:xfrm>
          <a:prstGeom prst="rect">
            <a:avLst/>
          </a:prstGeom>
          <a:gradFill>
            <a:gsLst>
              <a:gs pos="2000">
                <a:schemeClr val="accent1">
                  <a:lumMod val="5000"/>
                  <a:lumOff val="95000"/>
                  <a:alpha val="0"/>
                </a:schemeClr>
              </a:gs>
              <a:gs pos="72000">
                <a:schemeClr val="accent1">
                  <a:lumMod val="75000"/>
                </a:schemeClr>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1425"/>
          </a:p>
        </p:txBody>
      </p:sp>
      <p:sp>
        <p:nvSpPr>
          <p:cNvPr id="44" name="圆角矩形 43"/>
          <p:cNvSpPr/>
          <p:nvPr/>
        </p:nvSpPr>
        <p:spPr>
          <a:xfrm rot="10800000" flipV="1">
            <a:off x="8280" y="287727"/>
            <a:ext cx="859686" cy="88663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2700" dirty="0"/>
          </a:p>
        </p:txBody>
      </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912418" y="563348"/>
            <a:ext cx="4103687" cy="438580"/>
          </a:xfrm>
          <a:prstGeom prst="rect">
            <a:avLst/>
          </a:prstGeom>
          <a:noFill/>
        </p:spPr>
        <p:txBody>
          <a:bodyPr wrap="square" lIns="68577" tIns="34289" rIns="68577" bIns="34289">
            <a:spAutoFit/>
          </a:bodyPr>
          <a:lstStyle/>
          <a:p>
            <a:pPr defTabSz="685766" eaLnBrk="1" fontAlgn="auto" hangingPunct="1">
              <a:spcBef>
                <a:spcPts val="0"/>
              </a:spcBef>
              <a:spcAft>
                <a:spcPts val="0"/>
              </a:spcAft>
              <a:defRPr/>
            </a:pPr>
            <a:r>
              <a:rPr lang="zh-CN" altLang="en-US" sz="2400" b="1" spc="450" dirty="0">
                <a:solidFill>
                  <a:schemeClr val="bg1"/>
                </a:solidFill>
                <a:latin typeface="微软雅黑" panose="020B0503020204020204" pitchFamily="34" charset="-122"/>
              </a:rPr>
              <a:t>研究</a:t>
            </a:r>
            <a:r>
              <a:rPr lang="zh-CN" altLang="en-US" sz="2400" b="1" spc="450" dirty="0" smtClean="0">
                <a:solidFill>
                  <a:schemeClr val="bg1"/>
                </a:solidFill>
                <a:latin typeface="微软雅黑" panose="020B0503020204020204" pitchFamily="34" charset="-122"/>
              </a:rPr>
              <a:t>内容</a:t>
            </a:r>
            <a:r>
              <a:rPr lang="en-US" altLang="zh-CN" sz="2400" b="1" spc="450" dirty="0" smtClean="0">
                <a:solidFill>
                  <a:schemeClr val="bg1"/>
                </a:solidFill>
                <a:latin typeface="微软雅黑" panose="020B0503020204020204" pitchFamily="34" charset="-122"/>
              </a:rPr>
              <a:t>&amp;</a:t>
            </a:r>
            <a:r>
              <a:rPr lang="zh-CN" altLang="en-US" sz="2400" b="1" spc="450" dirty="0" smtClean="0">
                <a:solidFill>
                  <a:schemeClr val="bg1"/>
                </a:solidFill>
                <a:latin typeface="微软雅黑" panose="020B0503020204020204" pitchFamily="34" charset="-122"/>
              </a:rPr>
              <a:t>工作进展</a:t>
            </a:r>
            <a:endParaRPr lang="zh-CN" altLang="en-US" sz="2400" b="1" spc="450" dirty="0">
              <a:solidFill>
                <a:schemeClr val="bg1"/>
              </a:solidFill>
              <a:latin typeface="微软雅黑" panose="020B0503020204020204" pitchFamily="34" charset="-122"/>
            </a:endParaRPr>
          </a:p>
        </p:txBody>
      </p:sp>
      <p:sp>
        <p:nvSpPr>
          <p:cNvPr id="24" name="任意多边形 23"/>
          <p:cNvSpPr>
            <a:spLocks noChangeAspect="1"/>
          </p:cNvSpPr>
          <p:nvPr/>
        </p:nvSpPr>
        <p:spPr>
          <a:xfrm>
            <a:off x="75450" y="372413"/>
            <a:ext cx="676531" cy="741769"/>
          </a:xfrm>
          <a:custGeom>
            <a:avLst/>
            <a:gdLst/>
            <a:ahLst/>
            <a:cxnLst/>
            <a:rect l="l" t="t" r="r" b="b"/>
            <a:pathLst>
              <a:path w="2724560" h="2987288">
                <a:moveTo>
                  <a:pt x="1920116" y="2701334"/>
                </a:moveTo>
                <a:lnTo>
                  <a:pt x="1530191" y="2963652"/>
                </a:lnTo>
                <a:lnTo>
                  <a:pt x="1806445" y="2976768"/>
                </a:lnTo>
                <a:close/>
                <a:moveTo>
                  <a:pt x="1933233" y="2696962"/>
                </a:moveTo>
                <a:lnTo>
                  <a:pt x="1819561" y="2976768"/>
                </a:lnTo>
                <a:lnTo>
                  <a:pt x="2352942" y="2950536"/>
                </a:lnTo>
                <a:close/>
                <a:moveTo>
                  <a:pt x="2125599" y="2452131"/>
                </a:moveTo>
                <a:lnTo>
                  <a:pt x="2366058" y="2938455"/>
                </a:lnTo>
                <a:lnTo>
                  <a:pt x="2405406" y="2720111"/>
                </a:lnTo>
                <a:close/>
                <a:moveTo>
                  <a:pt x="2103740" y="2436375"/>
                </a:moveTo>
                <a:lnTo>
                  <a:pt x="1937604" y="2689555"/>
                </a:lnTo>
                <a:lnTo>
                  <a:pt x="2348570" y="2934005"/>
                </a:lnTo>
                <a:close/>
                <a:moveTo>
                  <a:pt x="1723350" y="2436375"/>
                </a:moveTo>
                <a:lnTo>
                  <a:pt x="1552157" y="2885988"/>
                </a:lnTo>
                <a:lnTo>
                  <a:pt x="1525819" y="2956255"/>
                </a:lnTo>
                <a:lnTo>
                  <a:pt x="1920116" y="2689555"/>
                </a:lnTo>
                <a:lnTo>
                  <a:pt x="1854537" y="2606617"/>
                </a:lnTo>
                <a:close/>
                <a:moveTo>
                  <a:pt x="2348570" y="2401280"/>
                </a:moveTo>
                <a:lnTo>
                  <a:pt x="2116855" y="2432010"/>
                </a:lnTo>
                <a:lnTo>
                  <a:pt x="2138715" y="2453836"/>
                </a:lnTo>
                <a:lnTo>
                  <a:pt x="2405406" y="2702651"/>
                </a:lnTo>
                <a:close/>
                <a:moveTo>
                  <a:pt x="1552157" y="2374392"/>
                </a:moveTo>
                <a:lnTo>
                  <a:pt x="1521447" y="2934005"/>
                </a:lnTo>
                <a:lnTo>
                  <a:pt x="1639948" y="2619712"/>
                </a:lnTo>
                <a:lnTo>
                  <a:pt x="1710182" y="2427645"/>
                </a:lnTo>
                <a:lnTo>
                  <a:pt x="1604832" y="2392317"/>
                </a:lnTo>
                <a:close/>
                <a:moveTo>
                  <a:pt x="244830" y="2245419"/>
                </a:moveTo>
                <a:lnTo>
                  <a:pt x="227343" y="2254163"/>
                </a:lnTo>
                <a:lnTo>
                  <a:pt x="100555" y="2328486"/>
                </a:lnTo>
                <a:lnTo>
                  <a:pt x="139903" y="2385322"/>
                </a:lnTo>
                <a:lnTo>
                  <a:pt x="161763" y="2359090"/>
                </a:lnTo>
                <a:close/>
                <a:moveTo>
                  <a:pt x="262318" y="2241047"/>
                </a:moveTo>
                <a:lnTo>
                  <a:pt x="205483" y="2315370"/>
                </a:lnTo>
                <a:lnTo>
                  <a:pt x="148647" y="2389694"/>
                </a:lnTo>
                <a:lnTo>
                  <a:pt x="332270" y="2429092"/>
                </a:lnTo>
                <a:lnTo>
                  <a:pt x="301666" y="2332858"/>
                </a:lnTo>
                <a:close/>
                <a:moveTo>
                  <a:pt x="2514705" y="2227931"/>
                </a:moveTo>
                <a:lnTo>
                  <a:pt x="2366058" y="2389694"/>
                </a:lnTo>
                <a:lnTo>
                  <a:pt x="2693956" y="2402823"/>
                </a:lnTo>
                <a:close/>
                <a:moveTo>
                  <a:pt x="1758353" y="2184211"/>
                </a:moveTo>
                <a:lnTo>
                  <a:pt x="1732122" y="2380950"/>
                </a:lnTo>
                <a:lnTo>
                  <a:pt x="1727740" y="2420336"/>
                </a:lnTo>
                <a:lnTo>
                  <a:pt x="1915745" y="2661135"/>
                </a:lnTo>
                <a:close/>
                <a:moveTo>
                  <a:pt x="1766357" y="2173558"/>
                </a:moveTo>
                <a:lnTo>
                  <a:pt x="1932870" y="2672506"/>
                </a:lnTo>
                <a:lnTo>
                  <a:pt x="2042418" y="2510743"/>
                </a:lnTo>
                <a:lnTo>
                  <a:pt x="2094996" y="2427675"/>
                </a:lnTo>
                <a:close/>
                <a:moveTo>
                  <a:pt x="2715816" y="2099071"/>
                </a:moveTo>
                <a:lnTo>
                  <a:pt x="2584657" y="2182321"/>
                </a:lnTo>
                <a:lnTo>
                  <a:pt x="2523449" y="2221755"/>
                </a:lnTo>
                <a:lnTo>
                  <a:pt x="2702700" y="2401400"/>
                </a:lnTo>
                <a:close/>
                <a:moveTo>
                  <a:pt x="961834" y="2085926"/>
                </a:moveTo>
                <a:lnTo>
                  <a:pt x="769467" y="2379492"/>
                </a:lnTo>
                <a:lnTo>
                  <a:pt x="931231" y="2414545"/>
                </a:lnTo>
                <a:lnTo>
                  <a:pt x="935603" y="2357585"/>
                </a:lnTo>
                <a:close/>
                <a:moveTo>
                  <a:pt x="1455867" y="2077163"/>
                </a:moveTo>
                <a:lnTo>
                  <a:pt x="1547679" y="2361966"/>
                </a:lnTo>
                <a:lnTo>
                  <a:pt x="1700698" y="2414545"/>
                </a:lnTo>
                <a:lnTo>
                  <a:pt x="1622002" y="2300624"/>
                </a:lnTo>
                <a:close/>
                <a:moveTo>
                  <a:pt x="970578" y="2072782"/>
                </a:moveTo>
                <a:lnTo>
                  <a:pt x="948718" y="2326913"/>
                </a:lnTo>
                <a:lnTo>
                  <a:pt x="939974" y="2414545"/>
                </a:lnTo>
                <a:lnTo>
                  <a:pt x="1237269" y="2405782"/>
                </a:lnTo>
                <a:close/>
                <a:moveTo>
                  <a:pt x="48092" y="2059637"/>
                </a:moveTo>
                <a:lnTo>
                  <a:pt x="96183" y="2322532"/>
                </a:lnTo>
                <a:lnTo>
                  <a:pt x="174879" y="2274334"/>
                </a:lnTo>
                <a:lnTo>
                  <a:pt x="253574" y="2230518"/>
                </a:lnTo>
                <a:close/>
                <a:moveTo>
                  <a:pt x="1455867" y="2055255"/>
                </a:moveTo>
                <a:lnTo>
                  <a:pt x="1525819" y="2156032"/>
                </a:lnTo>
                <a:lnTo>
                  <a:pt x="1713814" y="2410163"/>
                </a:lnTo>
                <a:lnTo>
                  <a:pt x="1748830" y="2164795"/>
                </a:lnTo>
                <a:close/>
                <a:moveTo>
                  <a:pt x="1442751" y="2055255"/>
                </a:moveTo>
                <a:lnTo>
                  <a:pt x="1259128" y="2405782"/>
                </a:lnTo>
                <a:lnTo>
                  <a:pt x="1534563" y="2361966"/>
                </a:lnTo>
                <a:close/>
                <a:moveTo>
                  <a:pt x="1434007" y="2047738"/>
                </a:moveTo>
                <a:lnTo>
                  <a:pt x="979322" y="2060892"/>
                </a:lnTo>
                <a:lnTo>
                  <a:pt x="1250385" y="2400180"/>
                </a:lnTo>
                <a:close/>
                <a:moveTo>
                  <a:pt x="2074559" y="2030289"/>
                </a:moveTo>
                <a:lnTo>
                  <a:pt x="2105178" y="2417553"/>
                </a:lnTo>
                <a:lnTo>
                  <a:pt x="2341974" y="2391367"/>
                </a:lnTo>
                <a:close/>
                <a:moveTo>
                  <a:pt x="2061386" y="2024634"/>
                </a:moveTo>
                <a:lnTo>
                  <a:pt x="1912739" y="2090213"/>
                </a:lnTo>
                <a:lnTo>
                  <a:pt x="1764092" y="2164537"/>
                </a:lnTo>
                <a:lnTo>
                  <a:pt x="1930227" y="2286952"/>
                </a:lnTo>
                <a:lnTo>
                  <a:pt x="2092023" y="2414559"/>
                </a:lnTo>
                <a:lnTo>
                  <a:pt x="2070130" y="2116445"/>
                </a:lnTo>
                <a:close/>
                <a:moveTo>
                  <a:pt x="2560611" y="2007146"/>
                </a:moveTo>
                <a:lnTo>
                  <a:pt x="2521263" y="2208257"/>
                </a:lnTo>
                <a:lnTo>
                  <a:pt x="2556239" y="2186397"/>
                </a:lnTo>
                <a:lnTo>
                  <a:pt x="2704886" y="2090213"/>
                </a:lnTo>
                <a:close/>
                <a:moveTo>
                  <a:pt x="2236731" y="1932822"/>
                </a:moveTo>
                <a:lnTo>
                  <a:pt x="2074502" y="2015890"/>
                </a:lnTo>
                <a:lnTo>
                  <a:pt x="2337589" y="2374392"/>
                </a:lnTo>
                <a:lnTo>
                  <a:pt x="2298123" y="2190769"/>
                </a:lnTo>
                <a:close/>
                <a:moveTo>
                  <a:pt x="1033972" y="1833048"/>
                </a:moveTo>
                <a:lnTo>
                  <a:pt x="972764" y="2055255"/>
                </a:lnTo>
                <a:lnTo>
                  <a:pt x="1418706" y="2037782"/>
                </a:lnTo>
                <a:close/>
                <a:moveTo>
                  <a:pt x="815373" y="1819963"/>
                </a:moveTo>
                <a:lnTo>
                  <a:pt x="500591" y="2055255"/>
                </a:lnTo>
                <a:lnTo>
                  <a:pt x="268876" y="2234900"/>
                </a:lnTo>
                <a:lnTo>
                  <a:pt x="290736" y="2300624"/>
                </a:lnTo>
                <a:lnTo>
                  <a:pt x="338828" y="2427675"/>
                </a:lnTo>
                <a:lnTo>
                  <a:pt x="675470" y="1994221"/>
                </a:lnTo>
                <a:close/>
                <a:moveTo>
                  <a:pt x="1532377" y="1815576"/>
                </a:moveTo>
                <a:lnTo>
                  <a:pt x="1051460" y="1828692"/>
                </a:lnTo>
                <a:lnTo>
                  <a:pt x="1440566" y="2033426"/>
                </a:lnTo>
                <a:lnTo>
                  <a:pt x="1471169" y="1963729"/>
                </a:lnTo>
                <a:close/>
                <a:moveTo>
                  <a:pt x="2683026" y="1811189"/>
                </a:moveTo>
                <a:lnTo>
                  <a:pt x="2661166" y="1846116"/>
                </a:lnTo>
                <a:lnTo>
                  <a:pt x="2564983" y="1998577"/>
                </a:lnTo>
                <a:lnTo>
                  <a:pt x="2713630" y="2077163"/>
                </a:lnTo>
                <a:close/>
                <a:moveTo>
                  <a:pt x="2355128" y="1811189"/>
                </a:moveTo>
                <a:lnTo>
                  <a:pt x="2355128" y="2383874"/>
                </a:lnTo>
                <a:lnTo>
                  <a:pt x="2508147" y="2217374"/>
                </a:lnTo>
                <a:lnTo>
                  <a:pt x="2446940" y="2055255"/>
                </a:lnTo>
                <a:close/>
                <a:moveTo>
                  <a:pt x="2680840" y="1801663"/>
                </a:moveTo>
                <a:lnTo>
                  <a:pt x="2580285" y="1814779"/>
                </a:lnTo>
                <a:lnTo>
                  <a:pt x="2567146" y="1976542"/>
                </a:lnTo>
                <a:close/>
                <a:moveTo>
                  <a:pt x="2365302" y="1801663"/>
                </a:moveTo>
                <a:lnTo>
                  <a:pt x="2514491" y="2199513"/>
                </a:lnTo>
                <a:lnTo>
                  <a:pt x="2553982" y="2002774"/>
                </a:lnTo>
                <a:close/>
                <a:moveTo>
                  <a:pt x="856907" y="1801663"/>
                </a:moveTo>
                <a:lnTo>
                  <a:pt x="778211" y="2295696"/>
                </a:lnTo>
                <a:lnTo>
                  <a:pt x="769467" y="2356904"/>
                </a:lnTo>
                <a:lnTo>
                  <a:pt x="961834" y="2059610"/>
                </a:lnTo>
                <a:lnTo>
                  <a:pt x="918115" y="1950310"/>
                </a:lnTo>
                <a:close/>
                <a:moveTo>
                  <a:pt x="843791" y="1801663"/>
                </a:moveTo>
                <a:lnTo>
                  <a:pt x="354130" y="2432047"/>
                </a:lnTo>
                <a:lnTo>
                  <a:pt x="756352" y="2378873"/>
                </a:lnTo>
                <a:close/>
                <a:moveTo>
                  <a:pt x="2348095" y="1798029"/>
                </a:moveTo>
                <a:lnTo>
                  <a:pt x="2247195" y="1928451"/>
                </a:lnTo>
                <a:lnTo>
                  <a:pt x="2317147" y="2221373"/>
                </a:lnTo>
                <a:lnTo>
                  <a:pt x="2347751" y="2352532"/>
                </a:lnTo>
                <a:close/>
                <a:moveTo>
                  <a:pt x="2369920" y="1789254"/>
                </a:moveTo>
                <a:lnTo>
                  <a:pt x="2553243" y="1990478"/>
                </a:lnTo>
                <a:lnTo>
                  <a:pt x="2562001" y="1872434"/>
                </a:lnTo>
                <a:lnTo>
                  <a:pt x="2566397" y="1815576"/>
                </a:lnTo>
                <a:close/>
                <a:moveTo>
                  <a:pt x="865651" y="1789254"/>
                </a:moveTo>
                <a:lnTo>
                  <a:pt x="966206" y="2047313"/>
                </a:lnTo>
                <a:lnTo>
                  <a:pt x="1027414" y="1828715"/>
                </a:lnTo>
                <a:close/>
                <a:moveTo>
                  <a:pt x="148647" y="1688354"/>
                </a:moveTo>
                <a:lnTo>
                  <a:pt x="43720" y="2042942"/>
                </a:lnTo>
                <a:lnTo>
                  <a:pt x="257946" y="2213449"/>
                </a:lnTo>
                <a:close/>
                <a:moveTo>
                  <a:pt x="135531" y="1688354"/>
                </a:moveTo>
                <a:lnTo>
                  <a:pt x="8744" y="1824343"/>
                </a:lnTo>
                <a:lnTo>
                  <a:pt x="39348" y="2021082"/>
                </a:lnTo>
                <a:lnTo>
                  <a:pt x="91811" y="1850574"/>
                </a:lnTo>
                <a:close/>
                <a:moveTo>
                  <a:pt x="2042507" y="1683967"/>
                </a:moveTo>
                <a:lnTo>
                  <a:pt x="2073111" y="2007966"/>
                </a:lnTo>
                <a:lnTo>
                  <a:pt x="2234609" y="1924898"/>
                </a:lnTo>
                <a:lnTo>
                  <a:pt x="2186596" y="1863691"/>
                </a:lnTo>
                <a:close/>
                <a:moveTo>
                  <a:pt x="1985584" y="1683967"/>
                </a:moveTo>
                <a:lnTo>
                  <a:pt x="1547712" y="1815576"/>
                </a:lnTo>
                <a:lnTo>
                  <a:pt x="1482099" y="1968618"/>
                </a:lnTo>
                <a:lnTo>
                  <a:pt x="1455867" y="2025454"/>
                </a:lnTo>
                <a:close/>
                <a:moveTo>
                  <a:pt x="2026410" y="1679580"/>
                </a:moveTo>
                <a:lnTo>
                  <a:pt x="1895251" y="1916154"/>
                </a:lnTo>
                <a:lnTo>
                  <a:pt x="1764092" y="2147869"/>
                </a:lnTo>
                <a:lnTo>
                  <a:pt x="1895251" y="2091033"/>
                </a:lnTo>
                <a:lnTo>
                  <a:pt x="2061386" y="2012338"/>
                </a:lnTo>
                <a:lnTo>
                  <a:pt x="2052642" y="1946758"/>
                </a:lnTo>
                <a:close/>
                <a:moveTo>
                  <a:pt x="2017666" y="1679580"/>
                </a:moveTo>
                <a:lnTo>
                  <a:pt x="1453682" y="2042942"/>
                </a:lnTo>
                <a:lnTo>
                  <a:pt x="1750976" y="2156613"/>
                </a:lnTo>
                <a:close/>
                <a:moveTo>
                  <a:pt x="640494" y="1610116"/>
                </a:moveTo>
                <a:lnTo>
                  <a:pt x="286364" y="2209076"/>
                </a:lnTo>
                <a:lnTo>
                  <a:pt x="845977" y="1780480"/>
                </a:lnTo>
                <a:close/>
                <a:moveTo>
                  <a:pt x="2320152" y="1597000"/>
                </a:moveTo>
                <a:lnTo>
                  <a:pt x="2250201" y="1907410"/>
                </a:lnTo>
                <a:lnTo>
                  <a:pt x="2346384" y="1776251"/>
                </a:lnTo>
                <a:close/>
                <a:moveTo>
                  <a:pt x="395664" y="1597000"/>
                </a:moveTo>
                <a:lnTo>
                  <a:pt x="233901" y="1640720"/>
                </a:lnTo>
                <a:lnTo>
                  <a:pt x="155205" y="1666952"/>
                </a:lnTo>
                <a:lnTo>
                  <a:pt x="264504" y="2209076"/>
                </a:lnTo>
                <a:lnTo>
                  <a:pt x="286364" y="2112893"/>
                </a:lnTo>
                <a:close/>
                <a:moveTo>
                  <a:pt x="413152" y="1592622"/>
                </a:moveTo>
                <a:lnTo>
                  <a:pt x="277620" y="2200332"/>
                </a:lnTo>
                <a:lnTo>
                  <a:pt x="631750" y="1610116"/>
                </a:lnTo>
                <a:close/>
                <a:moveTo>
                  <a:pt x="1017304" y="1579471"/>
                </a:moveTo>
                <a:lnTo>
                  <a:pt x="657982" y="1610116"/>
                </a:lnTo>
                <a:lnTo>
                  <a:pt x="855448" y="1771879"/>
                </a:lnTo>
                <a:close/>
                <a:moveTo>
                  <a:pt x="2311279" y="1569886"/>
                </a:moveTo>
                <a:lnTo>
                  <a:pt x="2039526" y="1666419"/>
                </a:lnTo>
                <a:lnTo>
                  <a:pt x="2236731" y="1916154"/>
                </a:lnTo>
                <a:lnTo>
                  <a:pt x="2267427" y="1776093"/>
                </a:lnTo>
                <a:close/>
                <a:moveTo>
                  <a:pt x="1764092" y="1477633"/>
                </a:moveTo>
                <a:lnTo>
                  <a:pt x="1694140" y="1587453"/>
                </a:lnTo>
                <a:lnTo>
                  <a:pt x="1554237" y="1802415"/>
                </a:lnTo>
                <a:lnTo>
                  <a:pt x="2022038" y="1662032"/>
                </a:lnTo>
                <a:close/>
                <a:moveTo>
                  <a:pt x="1519261" y="1363415"/>
                </a:moveTo>
                <a:lnTo>
                  <a:pt x="1545493" y="1793641"/>
                </a:lnTo>
                <a:lnTo>
                  <a:pt x="1755348" y="1473240"/>
                </a:lnTo>
                <a:close/>
                <a:moveTo>
                  <a:pt x="780397" y="1301913"/>
                </a:moveTo>
                <a:lnTo>
                  <a:pt x="666726" y="1556706"/>
                </a:lnTo>
                <a:lnTo>
                  <a:pt x="649238" y="1596227"/>
                </a:lnTo>
                <a:lnTo>
                  <a:pt x="1016484" y="1569886"/>
                </a:lnTo>
                <a:close/>
                <a:moveTo>
                  <a:pt x="448127" y="1297930"/>
                </a:moveTo>
                <a:lnTo>
                  <a:pt x="163949" y="1652060"/>
                </a:lnTo>
                <a:lnTo>
                  <a:pt x="400035" y="1582108"/>
                </a:lnTo>
                <a:close/>
                <a:moveTo>
                  <a:pt x="793513" y="1297520"/>
                </a:moveTo>
                <a:lnTo>
                  <a:pt x="1012112" y="1543527"/>
                </a:lnTo>
                <a:lnTo>
                  <a:pt x="1029600" y="1565492"/>
                </a:lnTo>
                <a:lnTo>
                  <a:pt x="1239455" y="1297520"/>
                </a:lnTo>
                <a:close/>
                <a:moveTo>
                  <a:pt x="461243" y="1297520"/>
                </a:moveTo>
                <a:lnTo>
                  <a:pt x="426267" y="1508383"/>
                </a:lnTo>
                <a:lnTo>
                  <a:pt x="413152" y="1583064"/>
                </a:lnTo>
                <a:lnTo>
                  <a:pt x="631750" y="1596227"/>
                </a:lnTo>
                <a:close/>
                <a:moveTo>
                  <a:pt x="465615" y="1284814"/>
                </a:moveTo>
                <a:lnTo>
                  <a:pt x="553055" y="1437833"/>
                </a:lnTo>
                <a:lnTo>
                  <a:pt x="640494" y="1590852"/>
                </a:lnTo>
                <a:lnTo>
                  <a:pt x="657982" y="1551504"/>
                </a:lnTo>
                <a:lnTo>
                  <a:pt x="771793" y="1297930"/>
                </a:lnTo>
                <a:close/>
                <a:moveTo>
                  <a:pt x="2385732" y="1184258"/>
                </a:moveTo>
                <a:lnTo>
                  <a:pt x="2044718" y="1652060"/>
                </a:lnTo>
                <a:lnTo>
                  <a:pt x="2315780" y="1555876"/>
                </a:lnTo>
                <a:close/>
                <a:moveTo>
                  <a:pt x="2376988" y="1179886"/>
                </a:moveTo>
                <a:lnTo>
                  <a:pt x="1773655" y="1468437"/>
                </a:lnTo>
                <a:lnTo>
                  <a:pt x="1869839" y="1538388"/>
                </a:lnTo>
                <a:lnTo>
                  <a:pt x="2031602" y="1652060"/>
                </a:lnTo>
                <a:close/>
                <a:moveTo>
                  <a:pt x="1887327" y="1175514"/>
                </a:moveTo>
                <a:lnTo>
                  <a:pt x="1524453" y="1354765"/>
                </a:lnTo>
                <a:lnTo>
                  <a:pt x="1760539" y="1464065"/>
                </a:lnTo>
                <a:lnTo>
                  <a:pt x="1834863" y="1289186"/>
                </a:lnTo>
                <a:close/>
                <a:moveTo>
                  <a:pt x="1904815" y="1166770"/>
                </a:moveTo>
                <a:lnTo>
                  <a:pt x="1778027" y="1455321"/>
                </a:lnTo>
                <a:lnTo>
                  <a:pt x="2372616" y="1166770"/>
                </a:lnTo>
                <a:close/>
                <a:moveTo>
                  <a:pt x="875098" y="1128379"/>
                </a:moveTo>
                <a:lnTo>
                  <a:pt x="792121" y="1290142"/>
                </a:lnTo>
                <a:lnTo>
                  <a:pt x="1228845" y="1290142"/>
                </a:lnTo>
                <a:close/>
                <a:moveTo>
                  <a:pt x="651424" y="1110891"/>
                </a:moveTo>
                <a:lnTo>
                  <a:pt x="472173" y="1277026"/>
                </a:lnTo>
                <a:lnTo>
                  <a:pt x="774652" y="1290142"/>
                </a:lnTo>
                <a:close/>
                <a:moveTo>
                  <a:pt x="1538955" y="975360"/>
                </a:moveTo>
                <a:lnTo>
                  <a:pt x="1259128" y="1290142"/>
                </a:lnTo>
                <a:lnTo>
                  <a:pt x="1259128" y="1298886"/>
                </a:lnTo>
                <a:lnTo>
                  <a:pt x="1254757" y="1298886"/>
                </a:lnTo>
                <a:lnTo>
                  <a:pt x="1036158" y="1578692"/>
                </a:lnTo>
                <a:lnTo>
                  <a:pt x="865651" y="1780480"/>
                </a:lnTo>
                <a:lnTo>
                  <a:pt x="1032606" y="1816539"/>
                </a:lnTo>
                <a:lnTo>
                  <a:pt x="1538955" y="1803542"/>
                </a:lnTo>
                <a:lnTo>
                  <a:pt x="1512703" y="1360094"/>
                </a:lnTo>
                <a:lnTo>
                  <a:pt x="1512703" y="1355722"/>
                </a:lnTo>
                <a:cubicBezTo>
                  <a:pt x="1512703" y="1356450"/>
                  <a:pt x="1512703" y="1354993"/>
                  <a:pt x="1512703" y="1351350"/>
                </a:cubicBezTo>
                <a:close/>
                <a:moveTo>
                  <a:pt x="745422" y="961288"/>
                </a:moveTo>
                <a:lnTo>
                  <a:pt x="787775" y="1274430"/>
                </a:lnTo>
                <a:lnTo>
                  <a:pt x="866471" y="1121411"/>
                </a:lnTo>
                <a:close/>
                <a:moveTo>
                  <a:pt x="732306" y="956916"/>
                </a:moveTo>
                <a:lnTo>
                  <a:pt x="653610" y="1101191"/>
                </a:lnTo>
                <a:lnTo>
                  <a:pt x="771793" y="1276070"/>
                </a:lnTo>
                <a:close/>
                <a:moveTo>
                  <a:pt x="1690998" y="939482"/>
                </a:moveTo>
                <a:lnTo>
                  <a:pt x="1524936" y="1341649"/>
                </a:lnTo>
                <a:lnTo>
                  <a:pt x="1708486" y="1254210"/>
                </a:lnTo>
                <a:lnTo>
                  <a:pt x="1887736" y="1162398"/>
                </a:lnTo>
                <a:close/>
                <a:moveTo>
                  <a:pt x="1682254" y="935165"/>
                </a:moveTo>
                <a:lnTo>
                  <a:pt x="1594814" y="952544"/>
                </a:lnTo>
                <a:lnTo>
                  <a:pt x="1551095" y="961288"/>
                </a:lnTo>
                <a:lnTo>
                  <a:pt x="1524936" y="1319789"/>
                </a:lnTo>
                <a:lnTo>
                  <a:pt x="1586070" y="1166770"/>
                </a:lnTo>
                <a:close/>
                <a:moveTo>
                  <a:pt x="2077508" y="934646"/>
                </a:moveTo>
                <a:lnTo>
                  <a:pt x="1911373" y="1157616"/>
                </a:lnTo>
                <a:lnTo>
                  <a:pt x="2379174" y="1157616"/>
                </a:lnTo>
                <a:lnTo>
                  <a:pt x="2178063" y="1008969"/>
                </a:lnTo>
                <a:close/>
                <a:moveTo>
                  <a:pt x="2322338" y="904015"/>
                </a:moveTo>
                <a:lnTo>
                  <a:pt x="2090624" y="930274"/>
                </a:lnTo>
                <a:lnTo>
                  <a:pt x="2387918" y="1148873"/>
                </a:lnTo>
                <a:close/>
                <a:moveTo>
                  <a:pt x="1372341" y="889206"/>
                </a:moveTo>
                <a:lnTo>
                  <a:pt x="1328617" y="1050913"/>
                </a:lnTo>
                <a:lnTo>
                  <a:pt x="1267289" y="1269512"/>
                </a:lnTo>
                <a:lnTo>
                  <a:pt x="1538015" y="959102"/>
                </a:lnTo>
                <a:close/>
                <a:moveTo>
                  <a:pt x="1359262" y="889206"/>
                </a:moveTo>
                <a:lnTo>
                  <a:pt x="881798" y="1116493"/>
                </a:lnTo>
                <a:lnTo>
                  <a:pt x="1245386" y="1282628"/>
                </a:lnTo>
                <a:lnTo>
                  <a:pt x="1319856" y="1037797"/>
                </a:lnTo>
                <a:close/>
                <a:moveTo>
                  <a:pt x="1337379" y="889206"/>
                </a:moveTo>
                <a:lnTo>
                  <a:pt x="745422" y="945986"/>
                </a:lnTo>
                <a:lnTo>
                  <a:pt x="868657" y="1112121"/>
                </a:lnTo>
                <a:close/>
                <a:moveTo>
                  <a:pt x="1727750" y="690772"/>
                </a:moveTo>
                <a:lnTo>
                  <a:pt x="1697073" y="926858"/>
                </a:lnTo>
                <a:lnTo>
                  <a:pt x="1885141" y="1136713"/>
                </a:lnTo>
                <a:close/>
                <a:moveTo>
                  <a:pt x="1736995" y="675880"/>
                </a:moveTo>
                <a:lnTo>
                  <a:pt x="1750019" y="719599"/>
                </a:lnTo>
                <a:lnTo>
                  <a:pt x="1903038" y="1152943"/>
                </a:lnTo>
                <a:lnTo>
                  <a:pt x="2064802" y="929506"/>
                </a:lnTo>
                <a:lnTo>
                  <a:pt x="1819971" y="741459"/>
                </a:lnTo>
                <a:close/>
                <a:moveTo>
                  <a:pt x="1031376" y="667136"/>
                </a:moveTo>
                <a:lnTo>
                  <a:pt x="751570" y="933887"/>
                </a:lnTo>
                <a:lnTo>
                  <a:pt x="1354902" y="876990"/>
                </a:lnTo>
                <a:close/>
                <a:moveTo>
                  <a:pt x="1249975" y="640904"/>
                </a:moveTo>
                <a:lnTo>
                  <a:pt x="1048864" y="667136"/>
                </a:lnTo>
                <a:lnTo>
                  <a:pt x="1354902" y="863875"/>
                </a:lnTo>
                <a:lnTo>
                  <a:pt x="1337414" y="828899"/>
                </a:lnTo>
                <a:close/>
                <a:moveTo>
                  <a:pt x="1551095" y="592812"/>
                </a:moveTo>
                <a:lnTo>
                  <a:pt x="1551095" y="951412"/>
                </a:lnTo>
                <a:lnTo>
                  <a:pt x="1684629" y="920744"/>
                </a:lnTo>
                <a:lnTo>
                  <a:pt x="1617862" y="754575"/>
                </a:lnTo>
                <a:close/>
                <a:moveTo>
                  <a:pt x="1538935" y="585298"/>
                </a:moveTo>
                <a:lnTo>
                  <a:pt x="1434007" y="773293"/>
                </a:lnTo>
                <a:lnTo>
                  <a:pt x="1377172" y="882592"/>
                </a:lnTo>
                <a:lnTo>
                  <a:pt x="1503959" y="935056"/>
                </a:lnTo>
                <a:lnTo>
                  <a:pt x="1538935" y="948172"/>
                </a:lnTo>
                <a:close/>
                <a:moveTo>
                  <a:pt x="1562571" y="577100"/>
                </a:moveTo>
                <a:lnTo>
                  <a:pt x="1689358" y="900626"/>
                </a:lnTo>
                <a:lnTo>
                  <a:pt x="1719750" y="668445"/>
                </a:lnTo>
                <a:lnTo>
                  <a:pt x="1650011" y="624706"/>
                </a:lnTo>
                <a:close/>
                <a:moveTo>
                  <a:pt x="1531967" y="572728"/>
                </a:moveTo>
                <a:lnTo>
                  <a:pt x="1330856" y="620395"/>
                </a:lnTo>
                <a:lnTo>
                  <a:pt x="1260905" y="637780"/>
                </a:lnTo>
                <a:lnTo>
                  <a:pt x="1361460" y="852438"/>
                </a:lnTo>
                <a:lnTo>
                  <a:pt x="1370204" y="874342"/>
                </a:lnTo>
                <a:close/>
                <a:moveTo>
                  <a:pt x="2373026" y="567836"/>
                </a:moveTo>
                <a:lnTo>
                  <a:pt x="2198147" y="777883"/>
                </a:lnTo>
                <a:lnTo>
                  <a:pt x="2084475" y="922290"/>
                </a:lnTo>
                <a:lnTo>
                  <a:pt x="2316190" y="896034"/>
                </a:lnTo>
                <a:close/>
                <a:moveTo>
                  <a:pt x="2032577" y="528561"/>
                </a:moveTo>
                <a:lnTo>
                  <a:pt x="1736403" y="664108"/>
                </a:lnTo>
                <a:lnTo>
                  <a:pt x="1901912" y="791011"/>
                </a:lnTo>
                <a:lnTo>
                  <a:pt x="2066987" y="913538"/>
                </a:lnTo>
                <a:lnTo>
                  <a:pt x="2041224" y="624724"/>
                </a:lnTo>
                <a:close/>
                <a:moveTo>
                  <a:pt x="2045518" y="524239"/>
                </a:moveTo>
                <a:lnTo>
                  <a:pt x="2058400" y="681611"/>
                </a:lnTo>
                <a:lnTo>
                  <a:pt x="2075731" y="913538"/>
                </a:lnTo>
                <a:lnTo>
                  <a:pt x="2193775" y="764755"/>
                </a:lnTo>
                <a:lnTo>
                  <a:pt x="2368654" y="550332"/>
                </a:lnTo>
                <a:close/>
                <a:moveTo>
                  <a:pt x="1313778" y="247016"/>
                </a:moveTo>
                <a:lnTo>
                  <a:pt x="1038344" y="657951"/>
                </a:lnTo>
                <a:lnTo>
                  <a:pt x="1243827" y="627378"/>
                </a:lnTo>
                <a:lnTo>
                  <a:pt x="1291918" y="369432"/>
                </a:lnTo>
                <a:close/>
                <a:moveTo>
                  <a:pt x="2348570" y="146871"/>
                </a:moveTo>
                <a:lnTo>
                  <a:pt x="2199923" y="330494"/>
                </a:lnTo>
                <a:lnTo>
                  <a:pt x="2051276" y="509745"/>
                </a:lnTo>
                <a:lnTo>
                  <a:pt x="2379174" y="540382"/>
                </a:lnTo>
                <a:close/>
                <a:moveTo>
                  <a:pt x="2144644" y="82558"/>
                </a:moveTo>
                <a:lnTo>
                  <a:pt x="1283174" y="620274"/>
                </a:lnTo>
                <a:lnTo>
                  <a:pt x="1541121" y="554694"/>
                </a:lnTo>
                <a:lnTo>
                  <a:pt x="1960831" y="227014"/>
                </a:lnTo>
                <a:close/>
                <a:moveTo>
                  <a:pt x="2214806" y="51917"/>
                </a:moveTo>
                <a:lnTo>
                  <a:pt x="1746604" y="646505"/>
                </a:lnTo>
                <a:lnTo>
                  <a:pt x="2035154" y="511272"/>
                </a:lnTo>
                <a:close/>
                <a:moveTo>
                  <a:pt x="2197266" y="51917"/>
                </a:moveTo>
                <a:lnTo>
                  <a:pt x="1554237" y="559066"/>
                </a:lnTo>
                <a:lnTo>
                  <a:pt x="1720372" y="655249"/>
                </a:lnTo>
                <a:close/>
                <a:moveTo>
                  <a:pt x="2236731" y="30447"/>
                </a:moveTo>
                <a:lnTo>
                  <a:pt x="2052642" y="489661"/>
                </a:lnTo>
                <a:lnTo>
                  <a:pt x="2341974" y="135088"/>
                </a:lnTo>
                <a:close/>
                <a:moveTo>
                  <a:pt x="1530209" y="30447"/>
                </a:moveTo>
                <a:lnTo>
                  <a:pt x="1326894" y="227342"/>
                </a:lnTo>
                <a:lnTo>
                  <a:pt x="1265687" y="590216"/>
                </a:lnTo>
                <a:close/>
                <a:moveTo>
                  <a:pt x="2207369" y="26153"/>
                </a:moveTo>
                <a:lnTo>
                  <a:pt x="1827913" y="39035"/>
                </a:lnTo>
                <a:lnTo>
                  <a:pt x="1285360" y="607434"/>
                </a:lnTo>
                <a:close/>
                <a:moveTo>
                  <a:pt x="1552157" y="8743"/>
                </a:moveTo>
                <a:lnTo>
                  <a:pt x="1272244" y="603059"/>
                </a:lnTo>
                <a:lnTo>
                  <a:pt x="1517075" y="349365"/>
                </a:lnTo>
                <a:lnTo>
                  <a:pt x="1814850" y="39035"/>
                </a:lnTo>
                <a:close/>
                <a:moveTo>
                  <a:pt x="1547767" y="0"/>
                </a:moveTo>
                <a:lnTo>
                  <a:pt x="1823559" y="30447"/>
                </a:lnTo>
                <a:lnTo>
                  <a:pt x="2233690" y="13116"/>
                </a:lnTo>
                <a:cubicBezTo>
                  <a:pt x="2233873" y="13116"/>
                  <a:pt x="2234604" y="13116"/>
                  <a:pt x="2235884" y="13116"/>
                </a:cubicBezTo>
                <a:cubicBezTo>
                  <a:pt x="2237163" y="13116"/>
                  <a:pt x="2237894" y="13116"/>
                  <a:pt x="2238077" y="13116"/>
                </a:cubicBezTo>
                <a:lnTo>
                  <a:pt x="2238077" y="17487"/>
                </a:lnTo>
                <a:lnTo>
                  <a:pt x="2356526" y="130663"/>
                </a:lnTo>
                <a:lnTo>
                  <a:pt x="2356526" y="135037"/>
                </a:lnTo>
                <a:lnTo>
                  <a:pt x="2387242" y="546197"/>
                </a:lnTo>
                <a:cubicBezTo>
                  <a:pt x="2387242" y="546106"/>
                  <a:pt x="2387242" y="546288"/>
                  <a:pt x="2387242" y="546744"/>
                </a:cubicBezTo>
                <a:cubicBezTo>
                  <a:pt x="2387242" y="547199"/>
                  <a:pt x="2387242" y="548475"/>
                  <a:pt x="2387242" y="550571"/>
                </a:cubicBezTo>
                <a:lnTo>
                  <a:pt x="2325816" y="900495"/>
                </a:lnTo>
                <a:lnTo>
                  <a:pt x="2400405" y="1162937"/>
                </a:lnTo>
                <a:cubicBezTo>
                  <a:pt x="2400405" y="1163119"/>
                  <a:pt x="2400405" y="1163848"/>
                  <a:pt x="2400405" y="1165124"/>
                </a:cubicBezTo>
                <a:cubicBezTo>
                  <a:pt x="2400405" y="1166400"/>
                  <a:pt x="2400405" y="1167129"/>
                  <a:pt x="2400405" y="1167311"/>
                </a:cubicBezTo>
                <a:lnTo>
                  <a:pt x="2330203" y="1560975"/>
                </a:lnTo>
                <a:lnTo>
                  <a:pt x="2356526" y="1775303"/>
                </a:lnTo>
                <a:lnTo>
                  <a:pt x="2571534" y="1805921"/>
                </a:lnTo>
                <a:lnTo>
                  <a:pt x="2689584" y="1788425"/>
                </a:lnTo>
                <a:cubicBezTo>
                  <a:pt x="2691679" y="1788334"/>
                  <a:pt x="2692954" y="1788516"/>
                  <a:pt x="2693410" y="1788972"/>
                </a:cubicBezTo>
                <a:cubicBezTo>
                  <a:pt x="2693865" y="1789428"/>
                  <a:pt x="2694047" y="1790703"/>
                  <a:pt x="2693956" y="1792799"/>
                </a:cubicBezTo>
                <a:lnTo>
                  <a:pt x="2724560" y="2081545"/>
                </a:lnTo>
                <a:lnTo>
                  <a:pt x="2724560" y="2085926"/>
                </a:lnTo>
                <a:cubicBezTo>
                  <a:pt x="2724560" y="2089593"/>
                  <a:pt x="2724560" y="2091023"/>
                  <a:pt x="2724560" y="2090213"/>
                </a:cubicBezTo>
                <a:lnTo>
                  <a:pt x="2711444" y="2410187"/>
                </a:lnTo>
                <a:cubicBezTo>
                  <a:pt x="2711262" y="2412282"/>
                  <a:pt x="2710533" y="2413558"/>
                  <a:pt x="2709258" y="2414013"/>
                </a:cubicBezTo>
                <a:cubicBezTo>
                  <a:pt x="2707983" y="2414468"/>
                  <a:pt x="2707254" y="2414651"/>
                  <a:pt x="2707072" y="2414559"/>
                </a:cubicBezTo>
                <a:lnTo>
                  <a:pt x="2702700" y="2414559"/>
                </a:lnTo>
                <a:lnTo>
                  <a:pt x="2356526" y="2401280"/>
                </a:lnTo>
                <a:lnTo>
                  <a:pt x="2417957" y="2720598"/>
                </a:lnTo>
                <a:lnTo>
                  <a:pt x="2374078" y="2956255"/>
                </a:lnTo>
                <a:cubicBezTo>
                  <a:pt x="2371975" y="2956162"/>
                  <a:pt x="2370696" y="2956348"/>
                  <a:pt x="2370238" y="2956811"/>
                </a:cubicBezTo>
                <a:cubicBezTo>
                  <a:pt x="2369781" y="2957275"/>
                  <a:pt x="2369599" y="2958573"/>
                  <a:pt x="2369690" y="2960705"/>
                </a:cubicBezTo>
                <a:cubicBezTo>
                  <a:pt x="2369507" y="2960705"/>
                  <a:pt x="2368776" y="2960705"/>
                  <a:pt x="2367496" y="2960705"/>
                </a:cubicBezTo>
                <a:cubicBezTo>
                  <a:pt x="2366216" y="2960705"/>
                  <a:pt x="2365485" y="2960705"/>
                  <a:pt x="2365302" y="2960705"/>
                </a:cubicBezTo>
                <a:lnTo>
                  <a:pt x="1814850" y="2987288"/>
                </a:lnTo>
                <a:lnTo>
                  <a:pt x="1810495" y="2987288"/>
                </a:lnTo>
                <a:cubicBezTo>
                  <a:pt x="1811221" y="2987288"/>
                  <a:pt x="1809769" y="2987288"/>
                  <a:pt x="1806141" y="2987288"/>
                </a:cubicBezTo>
                <a:lnTo>
                  <a:pt x="1512703" y="2974055"/>
                </a:lnTo>
                <a:cubicBezTo>
                  <a:pt x="1512703" y="2973870"/>
                  <a:pt x="1512703" y="2973128"/>
                  <a:pt x="1512703" y="2971830"/>
                </a:cubicBezTo>
                <a:cubicBezTo>
                  <a:pt x="1512703" y="2970532"/>
                  <a:pt x="1512703" y="2969791"/>
                  <a:pt x="1512703" y="2969605"/>
                </a:cubicBezTo>
                <a:lnTo>
                  <a:pt x="1512703" y="2965155"/>
                </a:lnTo>
                <a:lnTo>
                  <a:pt x="1538988" y="2370729"/>
                </a:lnTo>
                <a:lnTo>
                  <a:pt x="1254757" y="2414545"/>
                </a:lnTo>
                <a:lnTo>
                  <a:pt x="1250385" y="2414545"/>
                </a:lnTo>
                <a:lnTo>
                  <a:pt x="935603" y="2427668"/>
                </a:lnTo>
                <a:lnTo>
                  <a:pt x="931231" y="2423303"/>
                </a:lnTo>
                <a:lnTo>
                  <a:pt x="760724" y="2388255"/>
                </a:lnTo>
                <a:lnTo>
                  <a:pt x="345386" y="2445128"/>
                </a:lnTo>
                <a:lnTo>
                  <a:pt x="341014" y="2445128"/>
                </a:lnTo>
                <a:cubicBezTo>
                  <a:pt x="341743" y="2445128"/>
                  <a:pt x="340285" y="2445128"/>
                  <a:pt x="336642" y="2445128"/>
                </a:cubicBezTo>
                <a:lnTo>
                  <a:pt x="135531" y="2401400"/>
                </a:lnTo>
                <a:lnTo>
                  <a:pt x="131159" y="2397019"/>
                </a:lnTo>
                <a:lnTo>
                  <a:pt x="87439" y="2335677"/>
                </a:lnTo>
                <a:lnTo>
                  <a:pt x="87439" y="2331295"/>
                </a:lnTo>
                <a:lnTo>
                  <a:pt x="34976" y="2050874"/>
                </a:lnTo>
                <a:lnTo>
                  <a:pt x="34976" y="2046494"/>
                </a:lnTo>
                <a:lnTo>
                  <a:pt x="0" y="1823418"/>
                </a:lnTo>
                <a:lnTo>
                  <a:pt x="0" y="1819044"/>
                </a:lnTo>
                <a:lnTo>
                  <a:pt x="144275" y="1661578"/>
                </a:lnTo>
                <a:cubicBezTo>
                  <a:pt x="144184" y="1659482"/>
                  <a:pt x="144366" y="1658206"/>
                  <a:pt x="144821" y="1657750"/>
                </a:cubicBezTo>
                <a:cubicBezTo>
                  <a:pt x="145277" y="1657295"/>
                  <a:pt x="146552" y="1657113"/>
                  <a:pt x="148647" y="1657204"/>
                </a:cubicBezTo>
                <a:lnTo>
                  <a:pt x="454685" y="1276662"/>
                </a:lnTo>
                <a:lnTo>
                  <a:pt x="647052" y="1101700"/>
                </a:lnTo>
                <a:lnTo>
                  <a:pt x="734492" y="939861"/>
                </a:lnTo>
                <a:lnTo>
                  <a:pt x="1027414" y="659922"/>
                </a:lnTo>
                <a:lnTo>
                  <a:pt x="1320336" y="222518"/>
                </a:lnTo>
                <a:close/>
              </a:path>
            </a:pathLst>
          </a:custGeom>
          <a:solidFill>
            <a:schemeClr val="bg1"/>
          </a:solidFill>
          <a:ln w="1270">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400">
              <a:solidFill>
                <a:srgbClr val="0070C0"/>
              </a:solidFill>
              <a:latin typeface="POLYA Regular" panose="00000500000000000000" pitchFamily="50" charset="0"/>
            </a:endParaRPr>
          </a:p>
        </p:txBody>
      </p:sp>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696" y="1581079"/>
            <a:ext cx="5058481" cy="5210902"/>
          </a:xfrm>
          <a:prstGeom prst="rect">
            <a:avLst/>
          </a:prstGeom>
        </p:spPr>
      </p:pic>
      <p:sp>
        <p:nvSpPr>
          <p:cNvPr id="9" name="矩形 8"/>
          <p:cNvSpPr/>
          <p:nvPr/>
        </p:nvSpPr>
        <p:spPr>
          <a:xfrm>
            <a:off x="6519068" y="3461448"/>
            <a:ext cx="2271776" cy="400110"/>
          </a:xfrm>
          <a:prstGeom prst="rect">
            <a:avLst/>
          </a:prstGeom>
        </p:spPr>
        <p:txBody>
          <a:bodyPr wrap="none">
            <a:spAutoFit/>
          </a:bodyPr>
          <a:lstStyle/>
          <a:p>
            <a:r>
              <a:rPr lang="en-US" altLang="zh-CN" sz="2000" dirty="0">
                <a:solidFill>
                  <a:srgbClr val="000000"/>
                </a:solidFill>
                <a:latin typeface="Times New Roman" panose="02020603050405020304" pitchFamily="18" charset="0"/>
              </a:rPr>
              <a:t>898d82a446eca583</a:t>
            </a:r>
            <a:r>
              <a:rPr lang="en-US" altLang="zh-CN" sz="2000" dirty="0" smtClean="0">
                <a:solidFill>
                  <a:srgbClr val="000000"/>
                </a:solidFill>
                <a:latin typeface="Times New Roman" panose="02020603050405020304" pitchFamily="18" charset="0"/>
              </a:rPr>
              <a:t>''</a:t>
            </a:r>
            <a:endParaRPr lang="zh-CN" altLang="en-US" dirty="0"/>
          </a:p>
        </p:txBody>
      </p:sp>
      <p:sp>
        <p:nvSpPr>
          <p:cNvPr id="33" name="矩形 32"/>
          <p:cNvSpPr/>
          <p:nvPr/>
        </p:nvSpPr>
        <p:spPr>
          <a:xfrm>
            <a:off x="6519068" y="4926659"/>
            <a:ext cx="2271776" cy="400110"/>
          </a:xfrm>
          <a:prstGeom prst="rect">
            <a:avLst/>
          </a:prstGeom>
        </p:spPr>
        <p:txBody>
          <a:bodyPr wrap="none">
            <a:spAutoFit/>
          </a:bodyPr>
          <a:lstStyle/>
          <a:p>
            <a:r>
              <a:rPr lang="en-US" altLang="zh-CN" sz="2000" dirty="0">
                <a:solidFill>
                  <a:srgbClr val="000000"/>
                </a:solidFill>
                <a:latin typeface="Times New Roman" panose="02020603050405020304" pitchFamily="18" charset="0"/>
              </a:rPr>
              <a:t>898d82a446eca583</a:t>
            </a:r>
            <a:r>
              <a:rPr lang="en-US" altLang="zh-CN" sz="2000" dirty="0" smtClean="0">
                <a:solidFill>
                  <a:srgbClr val="000000"/>
                </a:solidFill>
                <a:latin typeface="Times New Roman" panose="02020603050405020304" pitchFamily="18" charset="0"/>
              </a:rPr>
              <a:t>''</a:t>
            </a:r>
            <a:endParaRPr lang="zh-CN" altLang="en-US" dirty="0"/>
          </a:p>
        </p:txBody>
      </p:sp>
    </p:spTree>
    <p:custDataLst>
      <p:tags r:id="rId1"/>
    </p:custDataLst>
    <p:extLst>
      <p:ext uri="{BB962C8B-B14F-4D97-AF65-F5344CB8AC3E}">
        <p14:creationId xmlns:p14="http://schemas.microsoft.com/office/powerpoint/2010/main" val="3340108097"/>
      </p:ext>
    </p:extLst>
  </p:cSld>
  <p:clrMapOvr>
    <a:masterClrMapping/>
  </p:clrMapOvr>
  <p:transition spd="slow" advTm="48457">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sp>
        <p:nvSpPr>
          <p:cNvPr id="41" name="矩形 40"/>
          <p:cNvSpPr/>
          <p:nvPr/>
        </p:nvSpPr>
        <p:spPr>
          <a:xfrm>
            <a:off x="819150" y="454025"/>
            <a:ext cx="8324850" cy="603250"/>
          </a:xfrm>
          <a:prstGeom prst="rect">
            <a:avLst/>
          </a:prstGeom>
          <a:gradFill>
            <a:gsLst>
              <a:gs pos="2000">
                <a:schemeClr val="accent1">
                  <a:lumMod val="5000"/>
                  <a:lumOff val="95000"/>
                  <a:alpha val="0"/>
                </a:schemeClr>
              </a:gs>
              <a:gs pos="72000">
                <a:schemeClr val="accent1">
                  <a:lumMod val="75000"/>
                </a:schemeClr>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1425"/>
          </a:p>
        </p:txBody>
      </p:sp>
      <p:sp>
        <p:nvSpPr>
          <p:cNvPr id="44" name="圆角矩形 43"/>
          <p:cNvSpPr/>
          <p:nvPr/>
        </p:nvSpPr>
        <p:spPr>
          <a:xfrm rot="10800000" flipV="1">
            <a:off x="8280" y="287727"/>
            <a:ext cx="859686" cy="88663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2700" dirty="0"/>
          </a:p>
        </p:txBody>
      </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912418" y="563348"/>
            <a:ext cx="4103687" cy="438580"/>
          </a:xfrm>
          <a:prstGeom prst="rect">
            <a:avLst/>
          </a:prstGeom>
          <a:noFill/>
        </p:spPr>
        <p:txBody>
          <a:bodyPr wrap="square" lIns="68577" tIns="34289" rIns="68577" bIns="34289">
            <a:spAutoFit/>
          </a:bodyPr>
          <a:lstStyle/>
          <a:p>
            <a:pPr defTabSz="685766" eaLnBrk="1" fontAlgn="auto" hangingPunct="1">
              <a:spcBef>
                <a:spcPts val="0"/>
              </a:spcBef>
              <a:spcAft>
                <a:spcPts val="0"/>
              </a:spcAft>
              <a:defRPr/>
            </a:pPr>
            <a:r>
              <a:rPr lang="zh-CN" altLang="en-US" sz="2400" b="1" spc="450" dirty="0">
                <a:solidFill>
                  <a:schemeClr val="bg1"/>
                </a:solidFill>
                <a:latin typeface="微软雅黑" panose="020B0503020204020204" pitchFamily="34" charset="-122"/>
              </a:rPr>
              <a:t>研究</a:t>
            </a:r>
            <a:r>
              <a:rPr lang="zh-CN" altLang="en-US" sz="2400" b="1" spc="450" dirty="0" smtClean="0">
                <a:solidFill>
                  <a:schemeClr val="bg1"/>
                </a:solidFill>
                <a:latin typeface="微软雅黑" panose="020B0503020204020204" pitchFamily="34" charset="-122"/>
              </a:rPr>
              <a:t>内容</a:t>
            </a:r>
            <a:r>
              <a:rPr lang="en-US" altLang="zh-CN" sz="2400" b="1" spc="450" dirty="0" smtClean="0">
                <a:solidFill>
                  <a:schemeClr val="bg1"/>
                </a:solidFill>
                <a:latin typeface="微软雅黑" panose="020B0503020204020204" pitchFamily="34" charset="-122"/>
              </a:rPr>
              <a:t>&amp;</a:t>
            </a:r>
            <a:r>
              <a:rPr lang="zh-CN" altLang="en-US" sz="2400" b="1" spc="450" dirty="0" smtClean="0">
                <a:solidFill>
                  <a:schemeClr val="bg1"/>
                </a:solidFill>
                <a:latin typeface="微软雅黑" panose="020B0503020204020204" pitchFamily="34" charset="-122"/>
              </a:rPr>
              <a:t>工作进展</a:t>
            </a:r>
            <a:endParaRPr lang="zh-CN" altLang="en-US" sz="2400" b="1" spc="450" dirty="0">
              <a:solidFill>
                <a:schemeClr val="bg1"/>
              </a:solidFill>
              <a:latin typeface="微软雅黑" panose="020B0503020204020204" pitchFamily="34" charset="-122"/>
            </a:endParaRPr>
          </a:p>
        </p:txBody>
      </p:sp>
      <p:sp>
        <p:nvSpPr>
          <p:cNvPr id="24" name="任意多边形 23"/>
          <p:cNvSpPr>
            <a:spLocks noChangeAspect="1"/>
          </p:cNvSpPr>
          <p:nvPr/>
        </p:nvSpPr>
        <p:spPr>
          <a:xfrm>
            <a:off x="75450" y="372413"/>
            <a:ext cx="676531" cy="741769"/>
          </a:xfrm>
          <a:custGeom>
            <a:avLst/>
            <a:gdLst/>
            <a:ahLst/>
            <a:cxnLst/>
            <a:rect l="l" t="t" r="r" b="b"/>
            <a:pathLst>
              <a:path w="2724560" h="2987288">
                <a:moveTo>
                  <a:pt x="1920116" y="2701334"/>
                </a:moveTo>
                <a:lnTo>
                  <a:pt x="1530191" y="2963652"/>
                </a:lnTo>
                <a:lnTo>
                  <a:pt x="1806445" y="2976768"/>
                </a:lnTo>
                <a:close/>
                <a:moveTo>
                  <a:pt x="1933233" y="2696962"/>
                </a:moveTo>
                <a:lnTo>
                  <a:pt x="1819561" y="2976768"/>
                </a:lnTo>
                <a:lnTo>
                  <a:pt x="2352942" y="2950536"/>
                </a:lnTo>
                <a:close/>
                <a:moveTo>
                  <a:pt x="2125599" y="2452131"/>
                </a:moveTo>
                <a:lnTo>
                  <a:pt x="2366058" y="2938455"/>
                </a:lnTo>
                <a:lnTo>
                  <a:pt x="2405406" y="2720111"/>
                </a:lnTo>
                <a:close/>
                <a:moveTo>
                  <a:pt x="2103740" y="2436375"/>
                </a:moveTo>
                <a:lnTo>
                  <a:pt x="1937604" y="2689555"/>
                </a:lnTo>
                <a:lnTo>
                  <a:pt x="2348570" y="2934005"/>
                </a:lnTo>
                <a:close/>
                <a:moveTo>
                  <a:pt x="1723350" y="2436375"/>
                </a:moveTo>
                <a:lnTo>
                  <a:pt x="1552157" y="2885988"/>
                </a:lnTo>
                <a:lnTo>
                  <a:pt x="1525819" y="2956255"/>
                </a:lnTo>
                <a:lnTo>
                  <a:pt x="1920116" y="2689555"/>
                </a:lnTo>
                <a:lnTo>
                  <a:pt x="1854537" y="2606617"/>
                </a:lnTo>
                <a:close/>
                <a:moveTo>
                  <a:pt x="2348570" y="2401280"/>
                </a:moveTo>
                <a:lnTo>
                  <a:pt x="2116855" y="2432010"/>
                </a:lnTo>
                <a:lnTo>
                  <a:pt x="2138715" y="2453836"/>
                </a:lnTo>
                <a:lnTo>
                  <a:pt x="2405406" y="2702651"/>
                </a:lnTo>
                <a:close/>
                <a:moveTo>
                  <a:pt x="1552157" y="2374392"/>
                </a:moveTo>
                <a:lnTo>
                  <a:pt x="1521447" y="2934005"/>
                </a:lnTo>
                <a:lnTo>
                  <a:pt x="1639948" y="2619712"/>
                </a:lnTo>
                <a:lnTo>
                  <a:pt x="1710182" y="2427645"/>
                </a:lnTo>
                <a:lnTo>
                  <a:pt x="1604832" y="2392317"/>
                </a:lnTo>
                <a:close/>
                <a:moveTo>
                  <a:pt x="244830" y="2245419"/>
                </a:moveTo>
                <a:lnTo>
                  <a:pt x="227343" y="2254163"/>
                </a:lnTo>
                <a:lnTo>
                  <a:pt x="100555" y="2328486"/>
                </a:lnTo>
                <a:lnTo>
                  <a:pt x="139903" y="2385322"/>
                </a:lnTo>
                <a:lnTo>
                  <a:pt x="161763" y="2359090"/>
                </a:lnTo>
                <a:close/>
                <a:moveTo>
                  <a:pt x="262318" y="2241047"/>
                </a:moveTo>
                <a:lnTo>
                  <a:pt x="205483" y="2315370"/>
                </a:lnTo>
                <a:lnTo>
                  <a:pt x="148647" y="2389694"/>
                </a:lnTo>
                <a:lnTo>
                  <a:pt x="332270" y="2429092"/>
                </a:lnTo>
                <a:lnTo>
                  <a:pt x="301666" y="2332858"/>
                </a:lnTo>
                <a:close/>
                <a:moveTo>
                  <a:pt x="2514705" y="2227931"/>
                </a:moveTo>
                <a:lnTo>
                  <a:pt x="2366058" y="2389694"/>
                </a:lnTo>
                <a:lnTo>
                  <a:pt x="2693956" y="2402823"/>
                </a:lnTo>
                <a:close/>
                <a:moveTo>
                  <a:pt x="1758353" y="2184211"/>
                </a:moveTo>
                <a:lnTo>
                  <a:pt x="1732122" y="2380950"/>
                </a:lnTo>
                <a:lnTo>
                  <a:pt x="1727740" y="2420336"/>
                </a:lnTo>
                <a:lnTo>
                  <a:pt x="1915745" y="2661135"/>
                </a:lnTo>
                <a:close/>
                <a:moveTo>
                  <a:pt x="1766357" y="2173558"/>
                </a:moveTo>
                <a:lnTo>
                  <a:pt x="1932870" y="2672506"/>
                </a:lnTo>
                <a:lnTo>
                  <a:pt x="2042418" y="2510743"/>
                </a:lnTo>
                <a:lnTo>
                  <a:pt x="2094996" y="2427675"/>
                </a:lnTo>
                <a:close/>
                <a:moveTo>
                  <a:pt x="2715816" y="2099071"/>
                </a:moveTo>
                <a:lnTo>
                  <a:pt x="2584657" y="2182321"/>
                </a:lnTo>
                <a:lnTo>
                  <a:pt x="2523449" y="2221755"/>
                </a:lnTo>
                <a:lnTo>
                  <a:pt x="2702700" y="2401400"/>
                </a:lnTo>
                <a:close/>
                <a:moveTo>
                  <a:pt x="961834" y="2085926"/>
                </a:moveTo>
                <a:lnTo>
                  <a:pt x="769467" y="2379492"/>
                </a:lnTo>
                <a:lnTo>
                  <a:pt x="931231" y="2414545"/>
                </a:lnTo>
                <a:lnTo>
                  <a:pt x="935603" y="2357585"/>
                </a:lnTo>
                <a:close/>
                <a:moveTo>
                  <a:pt x="1455867" y="2077163"/>
                </a:moveTo>
                <a:lnTo>
                  <a:pt x="1547679" y="2361966"/>
                </a:lnTo>
                <a:lnTo>
                  <a:pt x="1700698" y="2414545"/>
                </a:lnTo>
                <a:lnTo>
                  <a:pt x="1622002" y="2300624"/>
                </a:lnTo>
                <a:close/>
                <a:moveTo>
                  <a:pt x="970578" y="2072782"/>
                </a:moveTo>
                <a:lnTo>
                  <a:pt x="948718" y="2326913"/>
                </a:lnTo>
                <a:lnTo>
                  <a:pt x="939974" y="2414545"/>
                </a:lnTo>
                <a:lnTo>
                  <a:pt x="1237269" y="2405782"/>
                </a:lnTo>
                <a:close/>
                <a:moveTo>
                  <a:pt x="48092" y="2059637"/>
                </a:moveTo>
                <a:lnTo>
                  <a:pt x="96183" y="2322532"/>
                </a:lnTo>
                <a:lnTo>
                  <a:pt x="174879" y="2274334"/>
                </a:lnTo>
                <a:lnTo>
                  <a:pt x="253574" y="2230518"/>
                </a:lnTo>
                <a:close/>
                <a:moveTo>
                  <a:pt x="1455867" y="2055255"/>
                </a:moveTo>
                <a:lnTo>
                  <a:pt x="1525819" y="2156032"/>
                </a:lnTo>
                <a:lnTo>
                  <a:pt x="1713814" y="2410163"/>
                </a:lnTo>
                <a:lnTo>
                  <a:pt x="1748830" y="2164795"/>
                </a:lnTo>
                <a:close/>
                <a:moveTo>
                  <a:pt x="1442751" y="2055255"/>
                </a:moveTo>
                <a:lnTo>
                  <a:pt x="1259128" y="2405782"/>
                </a:lnTo>
                <a:lnTo>
                  <a:pt x="1534563" y="2361966"/>
                </a:lnTo>
                <a:close/>
                <a:moveTo>
                  <a:pt x="1434007" y="2047738"/>
                </a:moveTo>
                <a:lnTo>
                  <a:pt x="979322" y="2060892"/>
                </a:lnTo>
                <a:lnTo>
                  <a:pt x="1250385" y="2400180"/>
                </a:lnTo>
                <a:close/>
                <a:moveTo>
                  <a:pt x="2074559" y="2030289"/>
                </a:moveTo>
                <a:lnTo>
                  <a:pt x="2105178" y="2417553"/>
                </a:lnTo>
                <a:lnTo>
                  <a:pt x="2341974" y="2391367"/>
                </a:lnTo>
                <a:close/>
                <a:moveTo>
                  <a:pt x="2061386" y="2024634"/>
                </a:moveTo>
                <a:lnTo>
                  <a:pt x="1912739" y="2090213"/>
                </a:lnTo>
                <a:lnTo>
                  <a:pt x="1764092" y="2164537"/>
                </a:lnTo>
                <a:lnTo>
                  <a:pt x="1930227" y="2286952"/>
                </a:lnTo>
                <a:lnTo>
                  <a:pt x="2092023" y="2414559"/>
                </a:lnTo>
                <a:lnTo>
                  <a:pt x="2070130" y="2116445"/>
                </a:lnTo>
                <a:close/>
                <a:moveTo>
                  <a:pt x="2560611" y="2007146"/>
                </a:moveTo>
                <a:lnTo>
                  <a:pt x="2521263" y="2208257"/>
                </a:lnTo>
                <a:lnTo>
                  <a:pt x="2556239" y="2186397"/>
                </a:lnTo>
                <a:lnTo>
                  <a:pt x="2704886" y="2090213"/>
                </a:lnTo>
                <a:close/>
                <a:moveTo>
                  <a:pt x="2236731" y="1932822"/>
                </a:moveTo>
                <a:lnTo>
                  <a:pt x="2074502" y="2015890"/>
                </a:lnTo>
                <a:lnTo>
                  <a:pt x="2337589" y="2374392"/>
                </a:lnTo>
                <a:lnTo>
                  <a:pt x="2298123" y="2190769"/>
                </a:lnTo>
                <a:close/>
                <a:moveTo>
                  <a:pt x="1033972" y="1833048"/>
                </a:moveTo>
                <a:lnTo>
                  <a:pt x="972764" y="2055255"/>
                </a:lnTo>
                <a:lnTo>
                  <a:pt x="1418706" y="2037782"/>
                </a:lnTo>
                <a:close/>
                <a:moveTo>
                  <a:pt x="815373" y="1819963"/>
                </a:moveTo>
                <a:lnTo>
                  <a:pt x="500591" y="2055255"/>
                </a:lnTo>
                <a:lnTo>
                  <a:pt x="268876" y="2234900"/>
                </a:lnTo>
                <a:lnTo>
                  <a:pt x="290736" y="2300624"/>
                </a:lnTo>
                <a:lnTo>
                  <a:pt x="338828" y="2427675"/>
                </a:lnTo>
                <a:lnTo>
                  <a:pt x="675470" y="1994221"/>
                </a:lnTo>
                <a:close/>
                <a:moveTo>
                  <a:pt x="1532377" y="1815576"/>
                </a:moveTo>
                <a:lnTo>
                  <a:pt x="1051460" y="1828692"/>
                </a:lnTo>
                <a:lnTo>
                  <a:pt x="1440566" y="2033426"/>
                </a:lnTo>
                <a:lnTo>
                  <a:pt x="1471169" y="1963729"/>
                </a:lnTo>
                <a:close/>
                <a:moveTo>
                  <a:pt x="2683026" y="1811189"/>
                </a:moveTo>
                <a:lnTo>
                  <a:pt x="2661166" y="1846116"/>
                </a:lnTo>
                <a:lnTo>
                  <a:pt x="2564983" y="1998577"/>
                </a:lnTo>
                <a:lnTo>
                  <a:pt x="2713630" y="2077163"/>
                </a:lnTo>
                <a:close/>
                <a:moveTo>
                  <a:pt x="2355128" y="1811189"/>
                </a:moveTo>
                <a:lnTo>
                  <a:pt x="2355128" y="2383874"/>
                </a:lnTo>
                <a:lnTo>
                  <a:pt x="2508147" y="2217374"/>
                </a:lnTo>
                <a:lnTo>
                  <a:pt x="2446940" y="2055255"/>
                </a:lnTo>
                <a:close/>
                <a:moveTo>
                  <a:pt x="2680840" y="1801663"/>
                </a:moveTo>
                <a:lnTo>
                  <a:pt x="2580285" y="1814779"/>
                </a:lnTo>
                <a:lnTo>
                  <a:pt x="2567146" y="1976542"/>
                </a:lnTo>
                <a:close/>
                <a:moveTo>
                  <a:pt x="2365302" y="1801663"/>
                </a:moveTo>
                <a:lnTo>
                  <a:pt x="2514491" y="2199513"/>
                </a:lnTo>
                <a:lnTo>
                  <a:pt x="2553982" y="2002774"/>
                </a:lnTo>
                <a:close/>
                <a:moveTo>
                  <a:pt x="856907" y="1801663"/>
                </a:moveTo>
                <a:lnTo>
                  <a:pt x="778211" y="2295696"/>
                </a:lnTo>
                <a:lnTo>
                  <a:pt x="769467" y="2356904"/>
                </a:lnTo>
                <a:lnTo>
                  <a:pt x="961834" y="2059610"/>
                </a:lnTo>
                <a:lnTo>
                  <a:pt x="918115" y="1950310"/>
                </a:lnTo>
                <a:close/>
                <a:moveTo>
                  <a:pt x="843791" y="1801663"/>
                </a:moveTo>
                <a:lnTo>
                  <a:pt x="354130" y="2432047"/>
                </a:lnTo>
                <a:lnTo>
                  <a:pt x="756352" y="2378873"/>
                </a:lnTo>
                <a:close/>
                <a:moveTo>
                  <a:pt x="2348095" y="1798029"/>
                </a:moveTo>
                <a:lnTo>
                  <a:pt x="2247195" y="1928451"/>
                </a:lnTo>
                <a:lnTo>
                  <a:pt x="2317147" y="2221373"/>
                </a:lnTo>
                <a:lnTo>
                  <a:pt x="2347751" y="2352532"/>
                </a:lnTo>
                <a:close/>
                <a:moveTo>
                  <a:pt x="2369920" y="1789254"/>
                </a:moveTo>
                <a:lnTo>
                  <a:pt x="2553243" y="1990478"/>
                </a:lnTo>
                <a:lnTo>
                  <a:pt x="2562001" y="1872434"/>
                </a:lnTo>
                <a:lnTo>
                  <a:pt x="2566397" y="1815576"/>
                </a:lnTo>
                <a:close/>
                <a:moveTo>
                  <a:pt x="865651" y="1789254"/>
                </a:moveTo>
                <a:lnTo>
                  <a:pt x="966206" y="2047313"/>
                </a:lnTo>
                <a:lnTo>
                  <a:pt x="1027414" y="1828715"/>
                </a:lnTo>
                <a:close/>
                <a:moveTo>
                  <a:pt x="148647" y="1688354"/>
                </a:moveTo>
                <a:lnTo>
                  <a:pt x="43720" y="2042942"/>
                </a:lnTo>
                <a:lnTo>
                  <a:pt x="257946" y="2213449"/>
                </a:lnTo>
                <a:close/>
                <a:moveTo>
                  <a:pt x="135531" y="1688354"/>
                </a:moveTo>
                <a:lnTo>
                  <a:pt x="8744" y="1824343"/>
                </a:lnTo>
                <a:lnTo>
                  <a:pt x="39348" y="2021082"/>
                </a:lnTo>
                <a:lnTo>
                  <a:pt x="91811" y="1850574"/>
                </a:lnTo>
                <a:close/>
                <a:moveTo>
                  <a:pt x="2042507" y="1683967"/>
                </a:moveTo>
                <a:lnTo>
                  <a:pt x="2073111" y="2007966"/>
                </a:lnTo>
                <a:lnTo>
                  <a:pt x="2234609" y="1924898"/>
                </a:lnTo>
                <a:lnTo>
                  <a:pt x="2186596" y="1863691"/>
                </a:lnTo>
                <a:close/>
                <a:moveTo>
                  <a:pt x="1985584" y="1683967"/>
                </a:moveTo>
                <a:lnTo>
                  <a:pt x="1547712" y="1815576"/>
                </a:lnTo>
                <a:lnTo>
                  <a:pt x="1482099" y="1968618"/>
                </a:lnTo>
                <a:lnTo>
                  <a:pt x="1455867" y="2025454"/>
                </a:lnTo>
                <a:close/>
                <a:moveTo>
                  <a:pt x="2026410" y="1679580"/>
                </a:moveTo>
                <a:lnTo>
                  <a:pt x="1895251" y="1916154"/>
                </a:lnTo>
                <a:lnTo>
                  <a:pt x="1764092" y="2147869"/>
                </a:lnTo>
                <a:lnTo>
                  <a:pt x="1895251" y="2091033"/>
                </a:lnTo>
                <a:lnTo>
                  <a:pt x="2061386" y="2012338"/>
                </a:lnTo>
                <a:lnTo>
                  <a:pt x="2052642" y="1946758"/>
                </a:lnTo>
                <a:close/>
                <a:moveTo>
                  <a:pt x="2017666" y="1679580"/>
                </a:moveTo>
                <a:lnTo>
                  <a:pt x="1453682" y="2042942"/>
                </a:lnTo>
                <a:lnTo>
                  <a:pt x="1750976" y="2156613"/>
                </a:lnTo>
                <a:close/>
                <a:moveTo>
                  <a:pt x="640494" y="1610116"/>
                </a:moveTo>
                <a:lnTo>
                  <a:pt x="286364" y="2209076"/>
                </a:lnTo>
                <a:lnTo>
                  <a:pt x="845977" y="1780480"/>
                </a:lnTo>
                <a:close/>
                <a:moveTo>
                  <a:pt x="2320152" y="1597000"/>
                </a:moveTo>
                <a:lnTo>
                  <a:pt x="2250201" y="1907410"/>
                </a:lnTo>
                <a:lnTo>
                  <a:pt x="2346384" y="1776251"/>
                </a:lnTo>
                <a:close/>
                <a:moveTo>
                  <a:pt x="395664" y="1597000"/>
                </a:moveTo>
                <a:lnTo>
                  <a:pt x="233901" y="1640720"/>
                </a:lnTo>
                <a:lnTo>
                  <a:pt x="155205" y="1666952"/>
                </a:lnTo>
                <a:lnTo>
                  <a:pt x="264504" y="2209076"/>
                </a:lnTo>
                <a:lnTo>
                  <a:pt x="286364" y="2112893"/>
                </a:lnTo>
                <a:close/>
                <a:moveTo>
                  <a:pt x="413152" y="1592622"/>
                </a:moveTo>
                <a:lnTo>
                  <a:pt x="277620" y="2200332"/>
                </a:lnTo>
                <a:lnTo>
                  <a:pt x="631750" y="1610116"/>
                </a:lnTo>
                <a:close/>
                <a:moveTo>
                  <a:pt x="1017304" y="1579471"/>
                </a:moveTo>
                <a:lnTo>
                  <a:pt x="657982" y="1610116"/>
                </a:lnTo>
                <a:lnTo>
                  <a:pt x="855448" y="1771879"/>
                </a:lnTo>
                <a:close/>
                <a:moveTo>
                  <a:pt x="2311279" y="1569886"/>
                </a:moveTo>
                <a:lnTo>
                  <a:pt x="2039526" y="1666419"/>
                </a:lnTo>
                <a:lnTo>
                  <a:pt x="2236731" y="1916154"/>
                </a:lnTo>
                <a:lnTo>
                  <a:pt x="2267427" y="1776093"/>
                </a:lnTo>
                <a:close/>
                <a:moveTo>
                  <a:pt x="1764092" y="1477633"/>
                </a:moveTo>
                <a:lnTo>
                  <a:pt x="1694140" y="1587453"/>
                </a:lnTo>
                <a:lnTo>
                  <a:pt x="1554237" y="1802415"/>
                </a:lnTo>
                <a:lnTo>
                  <a:pt x="2022038" y="1662032"/>
                </a:lnTo>
                <a:close/>
                <a:moveTo>
                  <a:pt x="1519261" y="1363415"/>
                </a:moveTo>
                <a:lnTo>
                  <a:pt x="1545493" y="1793641"/>
                </a:lnTo>
                <a:lnTo>
                  <a:pt x="1755348" y="1473240"/>
                </a:lnTo>
                <a:close/>
                <a:moveTo>
                  <a:pt x="780397" y="1301913"/>
                </a:moveTo>
                <a:lnTo>
                  <a:pt x="666726" y="1556706"/>
                </a:lnTo>
                <a:lnTo>
                  <a:pt x="649238" y="1596227"/>
                </a:lnTo>
                <a:lnTo>
                  <a:pt x="1016484" y="1569886"/>
                </a:lnTo>
                <a:close/>
                <a:moveTo>
                  <a:pt x="448127" y="1297930"/>
                </a:moveTo>
                <a:lnTo>
                  <a:pt x="163949" y="1652060"/>
                </a:lnTo>
                <a:lnTo>
                  <a:pt x="400035" y="1582108"/>
                </a:lnTo>
                <a:close/>
                <a:moveTo>
                  <a:pt x="793513" y="1297520"/>
                </a:moveTo>
                <a:lnTo>
                  <a:pt x="1012112" y="1543527"/>
                </a:lnTo>
                <a:lnTo>
                  <a:pt x="1029600" y="1565492"/>
                </a:lnTo>
                <a:lnTo>
                  <a:pt x="1239455" y="1297520"/>
                </a:lnTo>
                <a:close/>
                <a:moveTo>
                  <a:pt x="461243" y="1297520"/>
                </a:moveTo>
                <a:lnTo>
                  <a:pt x="426267" y="1508383"/>
                </a:lnTo>
                <a:lnTo>
                  <a:pt x="413152" y="1583064"/>
                </a:lnTo>
                <a:lnTo>
                  <a:pt x="631750" y="1596227"/>
                </a:lnTo>
                <a:close/>
                <a:moveTo>
                  <a:pt x="465615" y="1284814"/>
                </a:moveTo>
                <a:lnTo>
                  <a:pt x="553055" y="1437833"/>
                </a:lnTo>
                <a:lnTo>
                  <a:pt x="640494" y="1590852"/>
                </a:lnTo>
                <a:lnTo>
                  <a:pt x="657982" y="1551504"/>
                </a:lnTo>
                <a:lnTo>
                  <a:pt x="771793" y="1297930"/>
                </a:lnTo>
                <a:close/>
                <a:moveTo>
                  <a:pt x="2385732" y="1184258"/>
                </a:moveTo>
                <a:lnTo>
                  <a:pt x="2044718" y="1652060"/>
                </a:lnTo>
                <a:lnTo>
                  <a:pt x="2315780" y="1555876"/>
                </a:lnTo>
                <a:close/>
                <a:moveTo>
                  <a:pt x="2376988" y="1179886"/>
                </a:moveTo>
                <a:lnTo>
                  <a:pt x="1773655" y="1468437"/>
                </a:lnTo>
                <a:lnTo>
                  <a:pt x="1869839" y="1538388"/>
                </a:lnTo>
                <a:lnTo>
                  <a:pt x="2031602" y="1652060"/>
                </a:lnTo>
                <a:close/>
                <a:moveTo>
                  <a:pt x="1887327" y="1175514"/>
                </a:moveTo>
                <a:lnTo>
                  <a:pt x="1524453" y="1354765"/>
                </a:lnTo>
                <a:lnTo>
                  <a:pt x="1760539" y="1464065"/>
                </a:lnTo>
                <a:lnTo>
                  <a:pt x="1834863" y="1289186"/>
                </a:lnTo>
                <a:close/>
                <a:moveTo>
                  <a:pt x="1904815" y="1166770"/>
                </a:moveTo>
                <a:lnTo>
                  <a:pt x="1778027" y="1455321"/>
                </a:lnTo>
                <a:lnTo>
                  <a:pt x="2372616" y="1166770"/>
                </a:lnTo>
                <a:close/>
                <a:moveTo>
                  <a:pt x="875098" y="1128379"/>
                </a:moveTo>
                <a:lnTo>
                  <a:pt x="792121" y="1290142"/>
                </a:lnTo>
                <a:lnTo>
                  <a:pt x="1228845" y="1290142"/>
                </a:lnTo>
                <a:close/>
                <a:moveTo>
                  <a:pt x="651424" y="1110891"/>
                </a:moveTo>
                <a:lnTo>
                  <a:pt x="472173" y="1277026"/>
                </a:lnTo>
                <a:lnTo>
                  <a:pt x="774652" y="1290142"/>
                </a:lnTo>
                <a:close/>
                <a:moveTo>
                  <a:pt x="1538955" y="975360"/>
                </a:moveTo>
                <a:lnTo>
                  <a:pt x="1259128" y="1290142"/>
                </a:lnTo>
                <a:lnTo>
                  <a:pt x="1259128" y="1298886"/>
                </a:lnTo>
                <a:lnTo>
                  <a:pt x="1254757" y="1298886"/>
                </a:lnTo>
                <a:lnTo>
                  <a:pt x="1036158" y="1578692"/>
                </a:lnTo>
                <a:lnTo>
                  <a:pt x="865651" y="1780480"/>
                </a:lnTo>
                <a:lnTo>
                  <a:pt x="1032606" y="1816539"/>
                </a:lnTo>
                <a:lnTo>
                  <a:pt x="1538955" y="1803542"/>
                </a:lnTo>
                <a:lnTo>
                  <a:pt x="1512703" y="1360094"/>
                </a:lnTo>
                <a:lnTo>
                  <a:pt x="1512703" y="1355722"/>
                </a:lnTo>
                <a:cubicBezTo>
                  <a:pt x="1512703" y="1356450"/>
                  <a:pt x="1512703" y="1354993"/>
                  <a:pt x="1512703" y="1351350"/>
                </a:cubicBezTo>
                <a:close/>
                <a:moveTo>
                  <a:pt x="745422" y="961288"/>
                </a:moveTo>
                <a:lnTo>
                  <a:pt x="787775" y="1274430"/>
                </a:lnTo>
                <a:lnTo>
                  <a:pt x="866471" y="1121411"/>
                </a:lnTo>
                <a:close/>
                <a:moveTo>
                  <a:pt x="732306" y="956916"/>
                </a:moveTo>
                <a:lnTo>
                  <a:pt x="653610" y="1101191"/>
                </a:lnTo>
                <a:lnTo>
                  <a:pt x="771793" y="1276070"/>
                </a:lnTo>
                <a:close/>
                <a:moveTo>
                  <a:pt x="1690998" y="939482"/>
                </a:moveTo>
                <a:lnTo>
                  <a:pt x="1524936" y="1341649"/>
                </a:lnTo>
                <a:lnTo>
                  <a:pt x="1708486" y="1254210"/>
                </a:lnTo>
                <a:lnTo>
                  <a:pt x="1887736" y="1162398"/>
                </a:lnTo>
                <a:close/>
                <a:moveTo>
                  <a:pt x="1682254" y="935165"/>
                </a:moveTo>
                <a:lnTo>
                  <a:pt x="1594814" y="952544"/>
                </a:lnTo>
                <a:lnTo>
                  <a:pt x="1551095" y="961288"/>
                </a:lnTo>
                <a:lnTo>
                  <a:pt x="1524936" y="1319789"/>
                </a:lnTo>
                <a:lnTo>
                  <a:pt x="1586070" y="1166770"/>
                </a:lnTo>
                <a:close/>
                <a:moveTo>
                  <a:pt x="2077508" y="934646"/>
                </a:moveTo>
                <a:lnTo>
                  <a:pt x="1911373" y="1157616"/>
                </a:lnTo>
                <a:lnTo>
                  <a:pt x="2379174" y="1157616"/>
                </a:lnTo>
                <a:lnTo>
                  <a:pt x="2178063" y="1008969"/>
                </a:lnTo>
                <a:close/>
                <a:moveTo>
                  <a:pt x="2322338" y="904015"/>
                </a:moveTo>
                <a:lnTo>
                  <a:pt x="2090624" y="930274"/>
                </a:lnTo>
                <a:lnTo>
                  <a:pt x="2387918" y="1148873"/>
                </a:lnTo>
                <a:close/>
                <a:moveTo>
                  <a:pt x="1372341" y="889206"/>
                </a:moveTo>
                <a:lnTo>
                  <a:pt x="1328617" y="1050913"/>
                </a:lnTo>
                <a:lnTo>
                  <a:pt x="1267289" y="1269512"/>
                </a:lnTo>
                <a:lnTo>
                  <a:pt x="1538015" y="959102"/>
                </a:lnTo>
                <a:close/>
                <a:moveTo>
                  <a:pt x="1359262" y="889206"/>
                </a:moveTo>
                <a:lnTo>
                  <a:pt x="881798" y="1116493"/>
                </a:lnTo>
                <a:lnTo>
                  <a:pt x="1245386" y="1282628"/>
                </a:lnTo>
                <a:lnTo>
                  <a:pt x="1319856" y="1037797"/>
                </a:lnTo>
                <a:close/>
                <a:moveTo>
                  <a:pt x="1337379" y="889206"/>
                </a:moveTo>
                <a:lnTo>
                  <a:pt x="745422" y="945986"/>
                </a:lnTo>
                <a:lnTo>
                  <a:pt x="868657" y="1112121"/>
                </a:lnTo>
                <a:close/>
                <a:moveTo>
                  <a:pt x="1727750" y="690772"/>
                </a:moveTo>
                <a:lnTo>
                  <a:pt x="1697073" y="926858"/>
                </a:lnTo>
                <a:lnTo>
                  <a:pt x="1885141" y="1136713"/>
                </a:lnTo>
                <a:close/>
                <a:moveTo>
                  <a:pt x="1736995" y="675880"/>
                </a:moveTo>
                <a:lnTo>
                  <a:pt x="1750019" y="719599"/>
                </a:lnTo>
                <a:lnTo>
                  <a:pt x="1903038" y="1152943"/>
                </a:lnTo>
                <a:lnTo>
                  <a:pt x="2064802" y="929506"/>
                </a:lnTo>
                <a:lnTo>
                  <a:pt x="1819971" y="741459"/>
                </a:lnTo>
                <a:close/>
                <a:moveTo>
                  <a:pt x="1031376" y="667136"/>
                </a:moveTo>
                <a:lnTo>
                  <a:pt x="751570" y="933887"/>
                </a:lnTo>
                <a:lnTo>
                  <a:pt x="1354902" y="876990"/>
                </a:lnTo>
                <a:close/>
                <a:moveTo>
                  <a:pt x="1249975" y="640904"/>
                </a:moveTo>
                <a:lnTo>
                  <a:pt x="1048864" y="667136"/>
                </a:lnTo>
                <a:lnTo>
                  <a:pt x="1354902" y="863875"/>
                </a:lnTo>
                <a:lnTo>
                  <a:pt x="1337414" y="828899"/>
                </a:lnTo>
                <a:close/>
                <a:moveTo>
                  <a:pt x="1551095" y="592812"/>
                </a:moveTo>
                <a:lnTo>
                  <a:pt x="1551095" y="951412"/>
                </a:lnTo>
                <a:lnTo>
                  <a:pt x="1684629" y="920744"/>
                </a:lnTo>
                <a:lnTo>
                  <a:pt x="1617862" y="754575"/>
                </a:lnTo>
                <a:close/>
                <a:moveTo>
                  <a:pt x="1538935" y="585298"/>
                </a:moveTo>
                <a:lnTo>
                  <a:pt x="1434007" y="773293"/>
                </a:lnTo>
                <a:lnTo>
                  <a:pt x="1377172" y="882592"/>
                </a:lnTo>
                <a:lnTo>
                  <a:pt x="1503959" y="935056"/>
                </a:lnTo>
                <a:lnTo>
                  <a:pt x="1538935" y="948172"/>
                </a:lnTo>
                <a:close/>
                <a:moveTo>
                  <a:pt x="1562571" y="577100"/>
                </a:moveTo>
                <a:lnTo>
                  <a:pt x="1689358" y="900626"/>
                </a:lnTo>
                <a:lnTo>
                  <a:pt x="1719750" y="668445"/>
                </a:lnTo>
                <a:lnTo>
                  <a:pt x="1650011" y="624706"/>
                </a:lnTo>
                <a:close/>
                <a:moveTo>
                  <a:pt x="1531967" y="572728"/>
                </a:moveTo>
                <a:lnTo>
                  <a:pt x="1330856" y="620395"/>
                </a:lnTo>
                <a:lnTo>
                  <a:pt x="1260905" y="637780"/>
                </a:lnTo>
                <a:lnTo>
                  <a:pt x="1361460" y="852438"/>
                </a:lnTo>
                <a:lnTo>
                  <a:pt x="1370204" y="874342"/>
                </a:lnTo>
                <a:close/>
                <a:moveTo>
                  <a:pt x="2373026" y="567836"/>
                </a:moveTo>
                <a:lnTo>
                  <a:pt x="2198147" y="777883"/>
                </a:lnTo>
                <a:lnTo>
                  <a:pt x="2084475" y="922290"/>
                </a:lnTo>
                <a:lnTo>
                  <a:pt x="2316190" y="896034"/>
                </a:lnTo>
                <a:close/>
                <a:moveTo>
                  <a:pt x="2032577" y="528561"/>
                </a:moveTo>
                <a:lnTo>
                  <a:pt x="1736403" y="664108"/>
                </a:lnTo>
                <a:lnTo>
                  <a:pt x="1901912" y="791011"/>
                </a:lnTo>
                <a:lnTo>
                  <a:pt x="2066987" y="913538"/>
                </a:lnTo>
                <a:lnTo>
                  <a:pt x="2041224" y="624724"/>
                </a:lnTo>
                <a:close/>
                <a:moveTo>
                  <a:pt x="2045518" y="524239"/>
                </a:moveTo>
                <a:lnTo>
                  <a:pt x="2058400" y="681611"/>
                </a:lnTo>
                <a:lnTo>
                  <a:pt x="2075731" y="913538"/>
                </a:lnTo>
                <a:lnTo>
                  <a:pt x="2193775" y="764755"/>
                </a:lnTo>
                <a:lnTo>
                  <a:pt x="2368654" y="550332"/>
                </a:lnTo>
                <a:close/>
                <a:moveTo>
                  <a:pt x="1313778" y="247016"/>
                </a:moveTo>
                <a:lnTo>
                  <a:pt x="1038344" y="657951"/>
                </a:lnTo>
                <a:lnTo>
                  <a:pt x="1243827" y="627378"/>
                </a:lnTo>
                <a:lnTo>
                  <a:pt x="1291918" y="369432"/>
                </a:lnTo>
                <a:close/>
                <a:moveTo>
                  <a:pt x="2348570" y="146871"/>
                </a:moveTo>
                <a:lnTo>
                  <a:pt x="2199923" y="330494"/>
                </a:lnTo>
                <a:lnTo>
                  <a:pt x="2051276" y="509745"/>
                </a:lnTo>
                <a:lnTo>
                  <a:pt x="2379174" y="540382"/>
                </a:lnTo>
                <a:close/>
                <a:moveTo>
                  <a:pt x="2144644" y="82558"/>
                </a:moveTo>
                <a:lnTo>
                  <a:pt x="1283174" y="620274"/>
                </a:lnTo>
                <a:lnTo>
                  <a:pt x="1541121" y="554694"/>
                </a:lnTo>
                <a:lnTo>
                  <a:pt x="1960831" y="227014"/>
                </a:lnTo>
                <a:close/>
                <a:moveTo>
                  <a:pt x="2214806" y="51917"/>
                </a:moveTo>
                <a:lnTo>
                  <a:pt x="1746604" y="646505"/>
                </a:lnTo>
                <a:lnTo>
                  <a:pt x="2035154" y="511272"/>
                </a:lnTo>
                <a:close/>
                <a:moveTo>
                  <a:pt x="2197266" y="51917"/>
                </a:moveTo>
                <a:lnTo>
                  <a:pt x="1554237" y="559066"/>
                </a:lnTo>
                <a:lnTo>
                  <a:pt x="1720372" y="655249"/>
                </a:lnTo>
                <a:close/>
                <a:moveTo>
                  <a:pt x="2236731" y="30447"/>
                </a:moveTo>
                <a:lnTo>
                  <a:pt x="2052642" y="489661"/>
                </a:lnTo>
                <a:lnTo>
                  <a:pt x="2341974" y="135088"/>
                </a:lnTo>
                <a:close/>
                <a:moveTo>
                  <a:pt x="1530209" y="30447"/>
                </a:moveTo>
                <a:lnTo>
                  <a:pt x="1326894" y="227342"/>
                </a:lnTo>
                <a:lnTo>
                  <a:pt x="1265687" y="590216"/>
                </a:lnTo>
                <a:close/>
                <a:moveTo>
                  <a:pt x="2207369" y="26153"/>
                </a:moveTo>
                <a:lnTo>
                  <a:pt x="1827913" y="39035"/>
                </a:lnTo>
                <a:lnTo>
                  <a:pt x="1285360" y="607434"/>
                </a:lnTo>
                <a:close/>
                <a:moveTo>
                  <a:pt x="1552157" y="8743"/>
                </a:moveTo>
                <a:lnTo>
                  <a:pt x="1272244" y="603059"/>
                </a:lnTo>
                <a:lnTo>
                  <a:pt x="1517075" y="349365"/>
                </a:lnTo>
                <a:lnTo>
                  <a:pt x="1814850" y="39035"/>
                </a:lnTo>
                <a:close/>
                <a:moveTo>
                  <a:pt x="1547767" y="0"/>
                </a:moveTo>
                <a:lnTo>
                  <a:pt x="1823559" y="30447"/>
                </a:lnTo>
                <a:lnTo>
                  <a:pt x="2233690" y="13116"/>
                </a:lnTo>
                <a:cubicBezTo>
                  <a:pt x="2233873" y="13116"/>
                  <a:pt x="2234604" y="13116"/>
                  <a:pt x="2235884" y="13116"/>
                </a:cubicBezTo>
                <a:cubicBezTo>
                  <a:pt x="2237163" y="13116"/>
                  <a:pt x="2237894" y="13116"/>
                  <a:pt x="2238077" y="13116"/>
                </a:cubicBezTo>
                <a:lnTo>
                  <a:pt x="2238077" y="17487"/>
                </a:lnTo>
                <a:lnTo>
                  <a:pt x="2356526" y="130663"/>
                </a:lnTo>
                <a:lnTo>
                  <a:pt x="2356526" y="135037"/>
                </a:lnTo>
                <a:lnTo>
                  <a:pt x="2387242" y="546197"/>
                </a:lnTo>
                <a:cubicBezTo>
                  <a:pt x="2387242" y="546106"/>
                  <a:pt x="2387242" y="546288"/>
                  <a:pt x="2387242" y="546744"/>
                </a:cubicBezTo>
                <a:cubicBezTo>
                  <a:pt x="2387242" y="547199"/>
                  <a:pt x="2387242" y="548475"/>
                  <a:pt x="2387242" y="550571"/>
                </a:cubicBezTo>
                <a:lnTo>
                  <a:pt x="2325816" y="900495"/>
                </a:lnTo>
                <a:lnTo>
                  <a:pt x="2400405" y="1162937"/>
                </a:lnTo>
                <a:cubicBezTo>
                  <a:pt x="2400405" y="1163119"/>
                  <a:pt x="2400405" y="1163848"/>
                  <a:pt x="2400405" y="1165124"/>
                </a:cubicBezTo>
                <a:cubicBezTo>
                  <a:pt x="2400405" y="1166400"/>
                  <a:pt x="2400405" y="1167129"/>
                  <a:pt x="2400405" y="1167311"/>
                </a:cubicBezTo>
                <a:lnTo>
                  <a:pt x="2330203" y="1560975"/>
                </a:lnTo>
                <a:lnTo>
                  <a:pt x="2356526" y="1775303"/>
                </a:lnTo>
                <a:lnTo>
                  <a:pt x="2571534" y="1805921"/>
                </a:lnTo>
                <a:lnTo>
                  <a:pt x="2689584" y="1788425"/>
                </a:lnTo>
                <a:cubicBezTo>
                  <a:pt x="2691679" y="1788334"/>
                  <a:pt x="2692954" y="1788516"/>
                  <a:pt x="2693410" y="1788972"/>
                </a:cubicBezTo>
                <a:cubicBezTo>
                  <a:pt x="2693865" y="1789428"/>
                  <a:pt x="2694047" y="1790703"/>
                  <a:pt x="2693956" y="1792799"/>
                </a:cubicBezTo>
                <a:lnTo>
                  <a:pt x="2724560" y="2081545"/>
                </a:lnTo>
                <a:lnTo>
                  <a:pt x="2724560" y="2085926"/>
                </a:lnTo>
                <a:cubicBezTo>
                  <a:pt x="2724560" y="2089593"/>
                  <a:pt x="2724560" y="2091023"/>
                  <a:pt x="2724560" y="2090213"/>
                </a:cubicBezTo>
                <a:lnTo>
                  <a:pt x="2711444" y="2410187"/>
                </a:lnTo>
                <a:cubicBezTo>
                  <a:pt x="2711262" y="2412282"/>
                  <a:pt x="2710533" y="2413558"/>
                  <a:pt x="2709258" y="2414013"/>
                </a:cubicBezTo>
                <a:cubicBezTo>
                  <a:pt x="2707983" y="2414468"/>
                  <a:pt x="2707254" y="2414651"/>
                  <a:pt x="2707072" y="2414559"/>
                </a:cubicBezTo>
                <a:lnTo>
                  <a:pt x="2702700" y="2414559"/>
                </a:lnTo>
                <a:lnTo>
                  <a:pt x="2356526" y="2401280"/>
                </a:lnTo>
                <a:lnTo>
                  <a:pt x="2417957" y="2720598"/>
                </a:lnTo>
                <a:lnTo>
                  <a:pt x="2374078" y="2956255"/>
                </a:lnTo>
                <a:cubicBezTo>
                  <a:pt x="2371975" y="2956162"/>
                  <a:pt x="2370696" y="2956348"/>
                  <a:pt x="2370238" y="2956811"/>
                </a:cubicBezTo>
                <a:cubicBezTo>
                  <a:pt x="2369781" y="2957275"/>
                  <a:pt x="2369599" y="2958573"/>
                  <a:pt x="2369690" y="2960705"/>
                </a:cubicBezTo>
                <a:cubicBezTo>
                  <a:pt x="2369507" y="2960705"/>
                  <a:pt x="2368776" y="2960705"/>
                  <a:pt x="2367496" y="2960705"/>
                </a:cubicBezTo>
                <a:cubicBezTo>
                  <a:pt x="2366216" y="2960705"/>
                  <a:pt x="2365485" y="2960705"/>
                  <a:pt x="2365302" y="2960705"/>
                </a:cubicBezTo>
                <a:lnTo>
                  <a:pt x="1814850" y="2987288"/>
                </a:lnTo>
                <a:lnTo>
                  <a:pt x="1810495" y="2987288"/>
                </a:lnTo>
                <a:cubicBezTo>
                  <a:pt x="1811221" y="2987288"/>
                  <a:pt x="1809769" y="2987288"/>
                  <a:pt x="1806141" y="2987288"/>
                </a:cubicBezTo>
                <a:lnTo>
                  <a:pt x="1512703" y="2974055"/>
                </a:lnTo>
                <a:cubicBezTo>
                  <a:pt x="1512703" y="2973870"/>
                  <a:pt x="1512703" y="2973128"/>
                  <a:pt x="1512703" y="2971830"/>
                </a:cubicBezTo>
                <a:cubicBezTo>
                  <a:pt x="1512703" y="2970532"/>
                  <a:pt x="1512703" y="2969791"/>
                  <a:pt x="1512703" y="2969605"/>
                </a:cubicBezTo>
                <a:lnTo>
                  <a:pt x="1512703" y="2965155"/>
                </a:lnTo>
                <a:lnTo>
                  <a:pt x="1538988" y="2370729"/>
                </a:lnTo>
                <a:lnTo>
                  <a:pt x="1254757" y="2414545"/>
                </a:lnTo>
                <a:lnTo>
                  <a:pt x="1250385" y="2414545"/>
                </a:lnTo>
                <a:lnTo>
                  <a:pt x="935603" y="2427668"/>
                </a:lnTo>
                <a:lnTo>
                  <a:pt x="931231" y="2423303"/>
                </a:lnTo>
                <a:lnTo>
                  <a:pt x="760724" y="2388255"/>
                </a:lnTo>
                <a:lnTo>
                  <a:pt x="345386" y="2445128"/>
                </a:lnTo>
                <a:lnTo>
                  <a:pt x="341014" y="2445128"/>
                </a:lnTo>
                <a:cubicBezTo>
                  <a:pt x="341743" y="2445128"/>
                  <a:pt x="340285" y="2445128"/>
                  <a:pt x="336642" y="2445128"/>
                </a:cubicBezTo>
                <a:lnTo>
                  <a:pt x="135531" y="2401400"/>
                </a:lnTo>
                <a:lnTo>
                  <a:pt x="131159" y="2397019"/>
                </a:lnTo>
                <a:lnTo>
                  <a:pt x="87439" y="2335677"/>
                </a:lnTo>
                <a:lnTo>
                  <a:pt x="87439" y="2331295"/>
                </a:lnTo>
                <a:lnTo>
                  <a:pt x="34976" y="2050874"/>
                </a:lnTo>
                <a:lnTo>
                  <a:pt x="34976" y="2046494"/>
                </a:lnTo>
                <a:lnTo>
                  <a:pt x="0" y="1823418"/>
                </a:lnTo>
                <a:lnTo>
                  <a:pt x="0" y="1819044"/>
                </a:lnTo>
                <a:lnTo>
                  <a:pt x="144275" y="1661578"/>
                </a:lnTo>
                <a:cubicBezTo>
                  <a:pt x="144184" y="1659482"/>
                  <a:pt x="144366" y="1658206"/>
                  <a:pt x="144821" y="1657750"/>
                </a:cubicBezTo>
                <a:cubicBezTo>
                  <a:pt x="145277" y="1657295"/>
                  <a:pt x="146552" y="1657113"/>
                  <a:pt x="148647" y="1657204"/>
                </a:cubicBezTo>
                <a:lnTo>
                  <a:pt x="454685" y="1276662"/>
                </a:lnTo>
                <a:lnTo>
                  <a:pt x="647052" y="1101700"/>
                </a:lnTo>
                <a:lnTo>
                  <a:pt x="734492" y="939861"/>
                </a:lnTo>
                <a:lnTo>
                  <a:pt x="1027414" y="659922"/>
                </a:lnTo>
                <a:lnTo>
                  <a:pt x="1320336" y="222518"/>
                </a:lnTo>
                <a:close/>
              </a:path>
            </a:pathLst>
          </a:custGeom>
          <a:solidFill>
            <a:schemeClr val="bg1"/>
          </a:solidFill>
          <a:ln w="1270">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400">
              <a:solidFill>
                <a:srgbClr val="0070C0"/>
              </a:solidFill>
              <a:latin typeface="POLYA Regular" panose="00000500000000000000" pitchFamily="50" charset="0"/>
            </a:endParaRPr>
          </a:p>
        </p:txBody>
      </p:sp>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313" y="1592590"/>
            <a:ext cx="8573373" cy="5055495"/>
          </a:xfrm>
          <a:prstGeom prst="rect">
            <a:avLst/>
          </a:prstGeom>
        </p:spPr>
      </p:pic>
    </p:spTree>
    <p:custDataLst>
      <p:tags r:id="rId1"/>
    </p:custDataLst>
    <p:extLst>
      <p:ext uri="{BB962C8B-B14F-4D97-AF65-F5344CB8AC3E}">
        <p14:creationId xmlns:p14="http://schemas.microsoft.com/office/powerpoint/2010/main" val="2171111642"/>
      </p:ext>
    </p:extLst>
  </p:cSld>
  <p:clrMapOvr>
    <a:masterClrMapping/>
  </p:clrMapOvr>
  <p:transition spd="slow" advTm="48457">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4">
            <a:alphaModFix amt="70000"/>
            <a:lum/>
          </a:blip>
          <a:srcRect/>
          <a:stretch>
            <a:fillRect l="-17000" r="-17000"/>
          </a:stretch>
        </a:blipFill>
        <a:effectLst/>
      </p:bgPr>
    </p:bg>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5">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994122" y="2240356"/>
            <a:ext cx="2994041" cy="2304467"/>
            <a:chOff x="994122" y="2240356"/>
            <a:chExt cx="2994041" cy="2304467"/>
          </a:xfrm>
        </p:grpSpPr>
        <p:grpSp>
          <p:nvGrpSpPr>
            <p:cNvPr id="106" name="组合 105"/>
            <p:cNvGrpSpPr/>
            <p:nvPr/>
          </p:nvGrpSpPr>
          <p:grpSpPr>
            <a:xfrm rot="7361834">
              <a:off x="1338909" y="1895569"/>
              <a:ext cx="2304467" cy="2994041"/>
              <a:chOff x="4020870" y="2194485"/>
              <a:chExt cx="1102258" cy="1432090"/>
            </a:xfrm>
            <a:effectLst>
              <a:outerShdw blurRad="444500" dist="254000" dir="8100000" algn="tr" rotWithShape="0">
                <a:prstClr val="black">
                  <a:alpha val="50000"/>
                </a:prstClr>
              </a:outerShdw>
            </a:effectLst>
          </p:grpSpPr>
          <p:sp>
            <p:nvSpPr>
              <p:cNvPr id="10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108"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2" name="文本框 1"/>
            <p:cNvSpPr txBox="1"/>
            <p:nvPr/>
          </p:nvSpPr>
          <p:spPr>
            <a:xfrm>
              <a:off x="1365813" y="3032566"/>
              <a:ext cx="1817225" cy="384721"/>
            </a:xfrm>
            <a:prstGeom prst="rect">
              <a:avLst/>
            </a:prstGeom>
            <a:noFill/>
          </p:spPr>
          <p:txBody>
            <a:bodyPr wrap="square" rtlCol="0">
              <a:spAutoFit/>
            </a:bodyPr>
            <a:lstStyle/>
            <a:p>
              <a:r>
                <a:rPr lang="zh-CN" altLang="en-US" dirty="0" smtClean="0"/>
                <a:t>基于</a:t>
              </a:r>
              <a:r>
                <a:rPr lang="zh-CN" altLang="en-US" dirty="0"/>
                <a:t>灰度</a:t>
              </a:r>
              <a:r>
                <a:rPr lang="zh-CN" altLang="en-US" dirty="0" smtClean="0"/>
                <a:t>信息</a:t>
              </a:r>
              <a:endParaRPr lang="zh-CN" altLang="en-US" dirty="0"/>
            </a:p>
          </p:txBody>
        </p:sp>
      </p:grpSp>
      <p:grpSp>
        <p:nvGrpSpPr>
          <p:cNvPr id="5" name="组合 4"/>
          <p:cNvGrpSpPr/>
          <p:nvPr/>
        </p:nvGrpSpPr>
        <p:grpSpPr>
          <a:xfrm rot="21143184">
            <a:off x="4879575" y="1986358"/>
            <a:ext cx="2768764" cy="2131075"/>
            <a:chOff x="4901422" y="2590500"/>
            <a:chExt cx="2768764" cy="2131075"/>
          </a:xfrm>
        </p:grpSpPr>
        <p:grpSp>
          <p:nvGrpSpPr>
            <p:cNvPr id="109" name="组合 108"/>
            <p:cNvGrpSpPr/>
            <p:nvPr/>
          </p:nvGrpSpPr>
          <p:grpSpPr>
            <a:xfrm rot="14615792">
              <a:off x="5220266" y="2271656"/>
              <a:ext cx="2131075" cy="2768764"/>
              <a:chOff x="4020870" y="2194485"/>
              <a:chExt cx="1102258" cy="1432090"/>
            </a:xfrm>
            <a:effectLst>
              <a:outerShdw blurRad="444500" dist="254000" dir="8100000" algn="tr" rotWithShape="0">
                <a:prstClr val="black">
                  <a:alpha val="50000"/>
                </a:prstClr>
              </a:outerShdw>
            </a:effectLst>
          </p:grpSpPr>
          <p:sp>
            <p:nvSpPr>
              <p:cNvPr id="110"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111"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accent1">
                      <a:lumMod val="60000"/>
                      <a:lumOff val="40000"/>
                    </a:schemeClr>
                  </a:gs>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112" name="文本框 111"/>
            <p:cNvSpPr txBox="1"/>
            <p:nvPr/>
          </p:nvSpPr>
          <p:spPr>
            <a:xfrm rot="456816">
              <a:off x="5836140" y="3505523"/>
              <a:ext cx="1817225" cy="384721"/>
            </a:xfrm>
            <a:prstGeom prst="rect">
              <a:avLst/>
            </a:prstGeom>
            <a:noFill/>
          </p:spPr>
          <p:txBody>
            <a:bodyPr wrap="square" rtlCol="0">
              <a:spAutoFit/>
            </a:bodyPr>
            <a:lstStyle/>
            <a:p>
              <a:r>
                <a:rPr lang="zh-CN" altLang="en-US" dirty="0" smtClean="0"/>
                <a:t>基于变换域</a:t>
              </a:r>
              <a:endParaRPr lang="zh-CN" altLang="en-US" dirty="0"/>
            </a:p>
          </p:txBody>
        </p:sp>
      </p:grpSp>
      <p:sp>
        <p:nvSpPr>
          <p:cNvPr id="113" name="文本框 112"/>
          <p:cNvSpPr txBox="1"/>
          <p:nvPr/>
        </p:nvSpPr>
        <p:spPr>
          <a:xfrm>
            <a:off x="296863" y="5916777"/>
            <a:ext cx="3818801" cy="677108"/>
          </a:xfrm>
          <a:prstGeom prst="rect">
            <a:avLst/>
          </a:prstGeom>
          <a:noFill/>
        </p:spPr>
        <p:txBody>
          <a:bodyPr wrap="square" rtlCol="0">
            <a:spAutoFit/>
          </a:bodyPr>
          <a:lstStyle/>
          <a:p>
            <a:r>
              <a:rPr lang="en-US" altLang="zh-CN" dirty="0"/>
              <a:t>1970s,P.E.Anuta :</a:t>
            </a:r>
            <a:r>
              <a:rPr lang="zh-CN" altLang="en-US" dirty="0"/>
              <a:t>互相关的</a:t>
            </a:r>
            <a:r>
              <a:rPr lang="en-US" altLang="zh-CN" dirty="0"/>
              <a:t>FFT </a:t>
            </a:r>
            <a:r>
              <a:rPr lang="zh-CN" altLang="en-US" dirty="0"/>
              <a:t>平移</a:t>
            </a:r>
          </a:p>
        </p:txBody>
      </p:sp>
      <p:sp>
        <p:nvSpPr>
          <p:cNvPr id="114" name="文本框 113"/>
          <p:cNvSpPr txBox="1"/>
          <p:nvPr/>
        </p:nvSpPr>
        <p:spPr>
          <a:xfrm>
            <a:off x="296863" y="5159909"/>
            <a:ext cx="3965027" cy="677108"/>
          </a:xfrm>
          <a:prstGeom prst="rect">
            <a:avLst/>
          </a:prstGeom>
          <a:noFill/>
        </p:spPr>
        <p:txBody>
          <a:bodyPr wrap="square" rtlCol="0">
            <a:spAutoFit/>
          </a:bodyPr>
          <a:lstStyle/>
          <a:p>
            <a:r>
              <a:rPr lang="en-US" altLang="zh-CN" dirty="0"/>
              <a:t>1972,Barnea :</a:t>
            </a:r>
            <a:r>
              <a:rPr lang="zh-CN" altLang="en-US" dirty="0"/>
              <a:t>序贯相似检测算法</a:t>
            </a:r>
            <a:r>
              <a:rPr lang="en-US" altLang="zh-CN" dirty="0"/>
              <a:t>SSDA</a:t>
            </a:r>
            <a:endParaRPr lang="zh-CN" altLang="en-US" dirty="0"/>
          </a:p>
        </p:txBody>
      </p:sp>
      <p:sp>
        <p:nvSpPr>
          <p:cNvPr id="115" name="文本框 114"/>
          <p:cNvSpPr txBox="1"/>
          <p:nvPr/>
        </p:nvSpPr>
        <p:spPr>
          <a:xfrm>
            <a:off x="296863" y="4695429"/>
            <a:ext cx="3691991" cy="384721"/>
          </a:xfrm>
          <a:prstGeom prst="rect">
            <a:avLst/>
          </a:prstGeom>
          <a:noFill/>
        </p:spPr>
        <p:txBody>
          <a:bodyPr wrap="square" rtlCol="0">
            <a:spAutoFit/>
          </a:bodyPr>
          <a:lstStyle/>
          <a:p>
            <a:r>
              <a:rPr lang="en-US" altLang="zh-CN" dirty="0" smtClean="0"/>
              <a:t>1995,</a:t>
            </a:r>
            <a:r>
              <a:rPr lang="zh-CN" altLang="en-US" dirty="0" smtClean="0"/>
              <a:t>归一化</a:t>
            </a:r>
            <a:r>
              <a:rPr lang="zh-CN" altLang="en-US" dirty="0"/>
              <a:t>互相关 </a:t>
            </a:r>
            <a:r>
              <a:rPr lang="en-US" altLang="zh-CN" dirty="0" smtClean="0"/>
              <a:t>NCC</a:t>
            </a:r>
            <a:endParaRPr lang="zh-CN" altLang="en-US" dirty="0"/>
          </a:p>
        </p:txBody>
      </p:sp>
      <p:sp>
        <p:nvSpPr>
          <p:cNvPr id="116" name="文本框 115"/>
          <p:cNvSpPr txBox="1"/>
          <p:nvPr/>
        </p:nvSpPr>
        <p:spPr>
          <a:xfrm>
            <a:off x="268494" y="2662263"/>
            <a:ext cx="3563608" cy="677108"/>
          </a:xfrm>
          <a:prstGeom prst="rect">
            <a:avLst/>
          </a:prstGeom>
          <a:noFill/>
        </p:spPr>
        <p:txBody>
          <a:bodyPr wrap="square" rtlCol="0">
            <a:spAutoFit/>
          </a:bodyPr>
          <a:lstStyle/>
          <a:p>
            <a:r>
              <a:rPr lang="en-US" altLang="zh-CN" dirty="0"/>
              <a:t>1999</a:t>
            </a:r>
            <a:r>
              <a:rPr lang="zh-CN" altLang="en-US" dirty="0"/>
              <a:t>，</a:t>
            </a:r>
            <a:r>
              <a:rPr lang="en-US" altLang="zh-CN" dirty="0" err="1"/>
              <a:t>Studholme</a:t>
            </a:r>
            <a:r>
              <a:rPr lang="zh-CN" altLang="en-US" dirty="0"/>
              <a:t>归一化互信息</a:t>
            </a:r>
            <a:r>
              <a:rPr lang="en-US" altLang="zh-CN" dirty="0"/>
              <a:t>NMI</a:t>
            </a:r>
            <a:r>
              <a:rPr lang="zh-CN" altLang="en-US" dirty="0"/>
              <a:t>，精度更高</a:t>
            </a:r>
          </a:p>
        </p:txBody>
      </p:sp>
      <p:sp>
        <p:nvSpPr>
          <p:cNvPr id="117" name="文本框 116"/>
          <p:cNvSpPr txBox="1"/>
          <p:nvPr/>
        </p:nvSpPr>
        <p:spPr>
          <a:xfrm>
            <a:off x="296863" y="3474082"/>
            <a:ext cx="2629694" cy="384721"/>
          </a:xfrm>
          <a:prstGeom prst="rect">
            <a:avLst/>
          </a:prstGeom>
          <a:noFill/>
        </p:spPr>
        <p:txBody>
          <a:bodyPr wrap="square" rtlCol="0">
            <a:spAutoFit/>
          </a:bodyPr>
          <a:lstStyle/>
          <a:p>
            <a:r>
              <a:rPr lang="en-US" altLang="zh-CN" dirty="0" err="1"/>
              <a:t>Maes</a:t>
            </a:r>
            <a:r>
              <a:rPr lang="zh-CN" altLang="en-US" dirty="0"/>
              <a:t>熵相关系数</a:t>
            </a:r>
            <a:r>
              <a:rPr lang="en-US" altLang="zh-CN" dirty="0"/>
              <a:t>ECC</a:t>
            </a:r>
            <a:endParaRPr lang="zh-CN" altLang="en-US" dirty="0"/>
          </a:p>
        </p:txBody>
      </p:sp>
      <p:sp>
        <p:nvSpPr>
          <p:cNvPr id="118" name="文本框 117"/>
          <p:cNvSpPr txBox="1"/>
          <p:nvPr/>
        </p:nvSpPr>
        <p:spPr>
          <a:xfrm>
            <a:off x="296863" y="3938562"/>
            <a:ext cx="3535990" cy="677108"/>
          </a:xfrm>
          <a:prstGeom prst="rect">
            <a:avLst/>
          </a:prstGeom>
          <a:noFill/>
        </p:spPr>
        <p:txBody>
          <a:bodyPr wrap="square" rtlCol="0">
            <a:spAutoFit/>
          </a:bodyPr>
          <a:lstStyle/>
          <a:p>
            <a:r>
              <a:rPr lang="en-US" altLang="zh-CN" dirty="0" smtClean="0"/>
              <a:t>1995</a:t>
            </a:r>
            <a:r>
              <a:rPr lang="en-US" altLang="zh-CN" dirty="0"/>
              <a:t>,</a:t>
            </a:r>
            <a:r>
              <a:rPr lang="en-US" altLang="zh-CN" dirty="0" smtClean="0"/>
              <a:t>Collignon</a:t>
            </a:r>
            <a:r>
              <a:rPr lang="zh-CN" altLang="en-US" dirty="0"/>
              <a:t>和</a:t>
            </a:r>
            <a:r>
              <a:rPr lang="en-US" altLang="zh-CN" dirty="0"/>
              <a:t>Viola</a:t>
            </a:r>
            <a:r>
              <a:rPr lang="zh-CN" altLang="en-US" dirty="0"/>
              <a:t>将互信息用于图像配准中</a:t>
            </a:r>
          </a:p>
        </p:txBody>
      </p:sp>
      <p:sp>
        <p:nvSpPr>
          <p:cNvPr id="119" name="文本框 118"/>
          <p:cNvSpPr txBox="1"/>
          <p:nvPr/>
        </p:nvSpPr>
        <p:spPr>
          <a:xfrm>
            <a:off x="296863" y="1960348"/>
            <a:ext cx="3436881" cy="677108"/>
          </a:xfrm>
          <a:prstGeom prst="rect">
            <a:avLst/>
          </a:prstGeom>
          <a:noFill/>
        </p:spPr>
        <p:txBody>
          <a:bodyPr wrap="square" rtlCol="0">
            <a:spAutoFit/>
          </a:bodyPr>
          <a:lstStyle/>
          <a:p>
            <a:r>
              <a:rPr lang="en-US" altLang="zh-CN" dirty="0"/>
              <a:t>2003,Pluim</a:t>
            </a:r>
            <a:r>
              <a:rPr lang="zh-CN" altLang="en-US" dirty="0"/>
              <a:t>对基本的互信息配准和快速互信息作比较</a:t>
            </a:r>
          </a:p>
        </p:txBody>
      </p:sp>
      <p:grpSp>
        <p:nvGrpSpPr>
          <p:cNvPr id="42" name="组合 41"/>
          <p:cNvGrpSpPr/>
          <p:nvPr/>
        </p:nvGrpSpPr>
        <p:grpSpPr>
          <a:xfrm rot="3653085">
            <a:off x="5000959" y="4330468"/>
            <a:ext cx="2768764" cy="2131075"/>
            <a:chOff x="4901422" y="2590500"/>
            <a:chExt cx="2768764" cy="2131075"/>
          </a:xfrm>
        </p:grpSpPr>
        <p:grpSp>
          <p:nvGrpSpPr>
            <p:cNvPr id="43" name="组合 42"/>
            <p:cNvGrpSpPr/>
            <p:nvPr/>
          </p:nvGrpSpPr>
          <p:grpSpPr>
            <a:xfrm rot="14615792">
              <a:off x="5220266" y="2271656"/>
              <a:ext cx="2131075" cy="2768764"/>
              <a:chOff x="4020870" y="2194485"/>
              <a:chExt cx="1102258" cy="1432090"/>
            </a:xfrm>
            <a:effectLst>
              <a:outerShdw blurRad="444500" dist="254000" dir="8100000" algn="tr" rotWithShape="0">
                <a:prstClr val="black">
                  <a:alpha val="50000"/>
                </a:prstClr>
              </a:outerShdw>
            </a:effectLst>
          </p:grpSpPr>
          <p:sp>
            <p:nvSpPr>
              <p:cNvPr id="4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48"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accent1">
                      <a:lumMod val="60000"/>
                      <a:lumOff val="40000"/>
                    </a:schemeClr>
                  </a:gs>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46" name="文本框 45"/>
            <p:cNvSpPr txBox="1"/>
            <p:nvPr/>
          </p:nvSpPr>
          <p:spPr>
            <a:xfrm rot="17946915">
              <a:off x="6181917" y="3274158"/>
              <a:ext cx="920894" cy="384721"/>
            </a:xfrm>
            <a:prstGeom prst="rect">
              <a:avLst/>
            </a:prstGeom>
            <a:noFill/>
          </p:spPr>
          <p:txBody>
            <a:bodyPr wrap="square" rtlCol="0">
              <a:spAutoFit/>
            </a:bodyPr>
            <a:lstStyle/>
            <a:p>
              <a:r>
                <a:rPr lang="zh-CN" altLang="en-US" dirty="0" smtClean="0"/>
                <a:t>特征</a:t>
              </a:r>
              <a:endParaRPr lang="zh-CN" altLang="en-US" dirty="0"/>
            </a:p>
          </p:txBody>
        </p:sp>
      </p:grpSp>
    </p:spTree>
    <p:custDataLst>
      <p:tags r:id="rId1"/>
    </p:custDataLst>
    <p:extLst>
      <p:ext uri="{BB962C8B-B14F-4D97-AF65-F5344CB8AC3E}">
        <p14:creationId xmlns:p14="http://schemas.microsoft.com/office/powerpoint/2010/main" val="139714599"/>
      </p:ext>
    </p:extLst>
  </p:cSld>
  <p:clrMapOvr>
    <a:masterClrMapping/>
  </p:clrMapOvr>
  <p:transition spd="slow" advTm="484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fade">
                                      <p:cBhvr>
                                        <p:cTn id="24" dur="1000"/>
                                        <p:tgtEl>
                                          <p:spTgt spid="117"/>
                                        </p:tgtEl>
                                      </p:cBhvr>
                                    </p:animEffect>
                                    <p:anim calcmode="lin" valueType="num">
                                      <p:cBhvr>
                                        <p:cTn id="25" dur="1000" fill="hold"/>
                                        <p:tgtEl>
                                          <p:spTgt spid="117"/>
                                        </p:tgtEl>
                                        <p:attrNameLst>
                                          <p:attrName>ppt_x</p:attrName>
                                        </p:attrNameLst>
                                      </p:cBhvr>
                                      <p:tavLst>
                                        <p:tav tm="0">
                                          <p:val>
                                            <p:strVal val="#ppt_x"/>
                                          </p:val>
                                        </p:tav>
                                        <p:tav tm="100000">
                                          <p:val>
                                            <p:strVal val="#ppt_x"/>
                                          </p:val>
                                        </p:tav>
                                      </p:tavLst>
                                    </p:anim>
                                    <p:anim calcmode="lin" valueType="num">
                                      <p:cBhvr>
                                        <p:cTn id="26" dur="1000" fill="hold"/>
                                        <p:tgtEl>
                                          <p:spTgt spid="1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9"/>
                                        </p:tgtEl>
                                        <p:attrNameLst>
                                          <p:attrName>style.visibility</p:attrName>
                                        </p:attrNameLst>
                                      </p:cBhvr>
                                      <p:to>
                                        <p:strVal val="visible"/>
                                      </p:to>
                                    </p:set>
                                    <p:animEffect transition="in" filter="fade">
                                      <p:cBhvr>
                                        <p:cTn id="29" dur="1000"/>
                                        <p:tgtEl>
                                          <p:spTgt spid="119"/>
                                        </p:tgtEl>
                                      </p:cBhvr>
                                    </p:animEffect>
                                    <p:anim calcmode="lin" valueType="num">
                                      <p:cBhvr>
                                        <p:cTn id="30" dur="1000" fill="hold"/>
                                        <p:tgtEl>
                                          <p:spTgt spid="119"/>
                                        </p:tgtEl>
                                        <p:attrNameLst>
                                          <p:attrName>ppt_x</p:attrName>
                                        </p:attrNameLst>
                                      </p:cBhvr>
                                      <p:tavLst>
                                        <p:tav tm="0">
                                          <p:val>
                                            <p:strVal val="#ppt_x"/>
                                          </p:val>
                                        </p:tav>
                                        <p:tav tm="100000">
                                          <p:val>
                                            <p:strVal val="#ppt_x"/>
                                          </p:val>
                                        </p:tav>
                                      </p:tavLst>
                                    </p:anim>
                                    <p:anim calcmode="lin" valueType="num">
                                      <p:cBhvr>
                                        <p:cTn id="31" dur="1000" fill="hold"/>
                                        <p:tgtEl>
                                          <p:spTgt spid="1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1000"/>
                                        <p:tgtEl>
                                          <p:spTgt spid="116"/>
                                        </p:tgtEl>
                                      </p:cBhvr>
                                    </p:animEffect>
                                    <p:anim calcmode="lin" valueType="num">
                                      <p:cBhvr>
                                        <p:cTn id="35" dur="1000" fill="hold"/>
                                        <p:tgtEl>
                                          <p:spTgt spid="116"/>
                                        </p:tgtEl>
                                        <p:attrNameLst>
                                          <p:attrName>ppt_x</p:attrName>
                                        </p:attrNameLst>
                                      </p:cBhvr>
                                      <p:tavLst>
                                        <p:tav tm="0">
                                          <p:val>
                                            <p:strVal val="#ppt_x"/>
                                          </p:val>
                                        </p:tav>
                                        <p:tav tm="100000">
                                          <p:val>
                                            <p:strVal val="#ppt_x"/>
                                          </p:val>
                                        </p:tav>
                                      </p:tavLst>
                                    </p:anim>
                                    <p:anim calcmode="lin" valueType="num">
                                      <p:cBhvr>
                                        <p:cTn id="36" dur="1000" fill="hold"/>
                                        <p:tgtEl>
                                          <p:spTgt spid="11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animEffect transition="in" filter="fade">
                                      <p:cBhvr>
                                        <p:cTn id="39" dur="1000"/>
                                        <p:tgtEl>
                                          <p:spTgt spid="118"/>
                                        </p:tgtEl>
                                      </p:cBhvr>
                                    </p:animEffect>
                                    <p:anim calcmode="lin" valueType="num">
                                      <p:cBhvr>
                                        <p:cTn id="40" dur="1000" fill="hold"/>
                                        <p:tgtEl>
                                          <p:spTgt spid="118"/>
                                        </p:tgtEl>
                                        <p:attrNameLst>
                                          <p:attrName>ppt_x</p:attrName>
                                        </p:attrNameLst>
                                      </p:cBhvr>
                                      <p:tavLst>
                                        <p:tav tm="0">
                                          <p:val>
                                            <p:strVal val="#ppt_x"/>
                                          </p:val>
                                        </p:tav>
                                        <p:tav tm="100000">
                                          <p:val>
                                            <p:strVal val="#ppt_x"/>
                                          </p:val>
                                        </p:tav>
                                      </p:tavLst>
                                    </p:anim>
                                    <p:anim calcmode="lin" valueType="num">
                                      <p:cBhvr>
                                        <p:cTn id="41" dur="1000" fill="hold"/>
                                        <p:tgtEl>
                                          <p:spTgt spid="1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5"/>
                                        </p:tgtEl>
                                        <p:attrNameLst>
                                          <p:attrName>style.visibility</p:attrName>
                                        </p:attrNameLst>
                                      </p:cBhvr>
                                      <p:to>
                                        <p:strVal val="visible"/>
                                      </p:to>
                                    </p:set>
                                    <p:animEffect transition="in" filter="fade">
                                      <p:cBhvr>
                                        <p:cTn id="44" dur="1000"/>
                                        <p:tgtEl>
                                          <p:spTgt spid="115"/>
                                        </p:tgtEl>
                                      </p:cBhvr>
                                    </p:animEffect>
                                    <p:anim calcmode="lin" valueType="num">
                                      <p:cBhvr>
                                        <p:cTn id="45" dur="1000" fill="hold"/>
                                        <p:tgtEl>
                                          <p:spTgt spid="115"/>
                                        </p:tgtEl>
                                        <p:attrNameLst>
                                          <p:attrName>ppt_x</p:attrName>
                                        </p:attrNameLst>
                                      </p:cBhvr>
                                      <p:tavLst>
                                        <p:tav tm="0">
                                          <p:val>
                                            <p:strVal val="#ppt_x"/>
                                          </p:val>
                                        </p:tav>
                                        <p:tav tm="100000">
                                          <p:val>
                                            <p:strVal val="#ppt_x"/>
                                          </p:val>
                                        </p:tav>
                                      </p:tavLst>
                                    </p:anim>
                                    <p:anim calcmode="lin" valueType="num">
                                      <p:cBhvr>
                                        <p:cTn id="46" dur="1000" fill="hold"/>
                                        <p:tgtEl>
                                          <p:spTgt spid="1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1000"/>
                                        <p:tgtEl>
                                          <p:spTgt spid="114"/>
                                        </p:tgtEl>
                                      </p:cBhvr>
                                    </p:animEffect>
                                    <p:anim calcmode="lin" valueType="num">
                                      <p:cBhvr>
                                        <p:cTn id="50" dur="1000" fill="hold"/>
                                        <p:tgtEl>
                                          <p:spTgt spid="114"/>
                                        </p:tgtEl>
                                        <p:attrNameLst>
                                          <p:attrName>ppt_x</p:attrName>
                                        </p:attrNameLst>
                                      </p:cBhvr>
                                      <p:tavLst>
                                        <p:tav tm="0">
                                          <p:val>
                                            <p:strVal val="#ppt_x"/>
                                          </p:val>
                                        </p:tav>
                                        <p:tav tm="100000">
                                          <p:val>
                                            <p:strVal val="#ppt_x"/>
                                          </p:val>
                                        </p:tav>
                                      </p:tavLst>
                                    </p:anim>
                                    <p:anim calcmode="lin" valueType="num">
                                      <p:cBhvr>
                                        <p:cTn id="51" dur="1000" fill="hold"/>
                                        <p:tgtEl>
                                          <p:spTgt spid="1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1000"/>
                                        <p:tgtEl>
                                          <p:spTgt spid="113"/>
                                        </p:tgtEl>
                                      </p:cBhvr>
                                    </p:animEffect>
                                    <p:anim calcmode="lin" valueType="num">
                                      <p:cBhvr>
                                        <p:cTn id="55" dur="1000" fill="hold"/>
                                        <p:tgtEl>
                                          <p:spTgt spid="113"/>
                                        </p:tgtEl>
                                        <p:attrNameLst>
                                          <p:attrName>ppt_x</p:attrName>
                                        </p:attrNameLst>
                                      </p:cBhvr>
                                      <p:tavLst>
                                        <p:tav tm="0">
                                          <p:val>
                                            <p:strVal val="#ppt_x"/>
                                          </p:val>
                                        </p:tav>
                                        <p:tav tm="100000">
                                          <p:val>
                                            <p:strVal val="#ppt_x"/>
                                          </p:val>
                                        </p:tav>
                                      </p:tavLst>
                                    </p:anim>
                                    <p:anim calcmode="lin" valueType="num">
                                      <p:cBhvr>
                                        <p:cTn id="56"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17" grpId="0"/>
      <p:bldP spid="118" grpId="0"/>
      <p:bldP spid="1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sp>
        <p:nvSpPr>
          <p:cNvPr id="41" name="矩形 40"/>
          <p:cNvSpPr/>
          <p:nvPr/>
        </p:nvSpPr>
        <p:spPr>
          <a:xfrm>
            <a:off x="819150" y="454025"/>
            <a:ext cx="8324850" cy="603250"/>
          </a:xfrm>
          <a:prstGeom prst="rect">
            <a:avLst/>
          </a:prstGeom>
          <a:gradFill>
            <a:gsLst>
              <a:gs pos="2000">
                <a:schemeClr val="accent1">
                  <a:lumMod val="5000"/>
                  <a:lumOff val="95000"/>
                  <a:alpha val="0"/>
                </a:schemeClr>
              </a:gs>
              <a:gs pos="72000">
                <a:schemeClr val="accent1">
                  <a:lumMod val="75000"/>
                </a:schemeClr>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1425"/>
          </a:p>
        </p:txBody>
      </p:sp>
      <p:sp>
        <p:nvSpPr>
          <p:cNvPr id="44" name="圆角矩形 43"/>
          <p:cNvSpPr/>
          <p:nvPr/>
        </p:nvSpPr>
        <p:spPr>
          <a:xfrm rot="10800000" flipV="1">
            <a:off x="8280" y="287727"/>
            <a:ext cx="859686" cy="88663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2700" dirty="0"/>
          </a:p>
        </p:txBody>
      </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912418" y="563348"/>
            <a:ext cx="4103687" cy="438580"/>
          </a:xfrm>
          <a:prstGeom prst="rect">
            <a:avLst/>
          </a:prstGeom>
          <a:noFill/>
        </p:spPr>
        <p:txBody>
          <a:bodyPr wrap="square" lIns="68577" tIns="34289" rIns="68577" bIns="34289">
            <a:spAutoFit/>
          </a:bodyPr>
          <a:lstStyle/>
          <a:p>
            <a:pPr defTabSz="685766" eaLnBrk="1" fontAlgn="auto" hangingPunct="1">
              <a:spcBef>
                <a:spcPts val="0"/>
              </a:spcBef>
              <a:spcAft>
                <a:spcPts val="0"/>
              </a:spcAft>
              <a:defRPr/>
            </a:pPr>
            <a:r>
              <a:rPr lang="zh-CN" altLang="en-US" sz="2400" b="1" spc="450" dirty="0">
                <a:solidFill>
                  <a:schemeClr val="bg1"/>
                </a:solidFill>
                <a:latin typeface="微软雅黑" panose="020B0503020204020204" pitchFamily="34" charset="-122"/>
              </a:rPr>
              <a:t>研究</a:t>
            </a:r>
            <a:r>
              <a:rPr lang="zh-CN" altLang="en-US" sz="2400" b="1" spc="450" dirty="0" smtClean="0">
                <a:solidFill>
                  <a:schemeClr val="bg1"/>
                </a:solidFill>
                <a:latin typeface="微软雅黑" panose="020B0503020204020204" pitchFamily="34" charset="-122"/>
              </a:rPr>
              <a:t>内容</a:t>
            </a:r>
            <a:r>
              <a:rPr lang="en-US" altLang="zh-CN" sz="2400" b="1" spc="450" dirty="0" smtClean="0">
                <a:solidFill>
                  <a:schemeClr val="bg1"/>
                </a:solidFill>
                <a:latin typeface="微软雅黑" panose="020B0503020204020204" pitchFamily="34" charset="-122"/>
              </a:rPr>
              <a:t>&amp;</a:t>
            </a:r>
            <a:r>
              <a:rPr lang="zh-CN" altLang="en-US" sz="2400" b="1" spc="450" dirty="0" smtClean="0">
                <a:solidFill>
                  <a:schemeClr val="bg1"/>
                </a:solidFill>
                <a:latin typeface="微软雅黑" panose="020B0503020204020204" pitchFamily="34" charset="-122"/>
              </a:rPr>
              <a:t>工作进展</a:t>
            </a:r>
            <a:endParaRPr lang="zh-CN" altLang="en-US" sz="2400" b="1" spc="450" dirty="0">
              <a:solidFill>
                <a:schemeClr val="bg1"/>
              </a:solidFill>
              <a:latin typeface="微软雅黑" panose="020B0503020204020204" pitchFamily="34" charset="-122"/>
            </a:endParaRPr>
          </a:p>
        </p:txBody>
      </p:sp>
      <p:sp>
        <p:nvSpPr>
          <p:cNvPr id="24" name="任意多边形 23"/>
          <p:cNvSpPr>
            <a:spLocks noChangeAspect="1"/>
          </p:cNvSpPr>
          <p:nvPr/>
        </p:nvSpPr>
        <p:spPr>
          <a:xfrm>
            <a:off x="75450" y="372413"/>
            <a:ext cx="676531" cy="741769"/>
          </a:xfrm>
          <a:custGeom>
            <a:avLst/>
            <a:gdLst/>
            <a:ahLst/>
            <a:cxnLst/>
            <a:rect l="l" t="t" r="r" b="b"/>
            <a:pathLst>
              <a:path w="2724560" h="2987288">
                <a:moveTo>
                  <a:pt x="1920116" y="2701334"/>
                </a:moveTo>
                <a:lnTo>
                  <a:pt x="1530191" y="2963652"/>
                </a:lnTo>
                <a:lnTo>
                  <a:pt x="1806445" y="2976768"/>
                </a:lnTo>
                <a:close/>
                <a:moveTo>
                  <a:pt x="1933233" y="2696962"/>
                </a:moveTo>
                <a:lnTo>
                  <a:pt x="1819561" y="2976768"/>
                </a:lnTo>
                <a:lnTo>
                  <a:pt x="2352942" y="2950536"/>
                </a:lnTo>
                <a:close/>
                <a:moveTo>
                  <a:pt x="2125599" y="2452131"/>
                </a:moveTo>
                <a:lnTo>
                  <a:pt x="2366058" y="2938455"/>
                </a:lnTo>
                <a:lnTo>
                  <a:pt x="2405406" y="2720111"/>
                </a:lnTo>
                <a:close/>
                <a:moveTo>
                  <a:pt x="2103740" y="2436375"/>
                </a:moveTo>
                <a:lnTo>
                  <a:pt x="1937604" y="2689555"/>
                </a:lnTo>
                <a:lnTo>
                  <a:pt x="2348570" y="2934005"/>
                </a:lnTo>
                <a:close/>
                <a:moveTo>
                  <a:pt x="1723350" y="2436375"/>
                </a:moveTo>
                <a:lnTo>
                  <a:pt x="1552157" y="2885988"/>
                </a:lnTo>
                <a:lnTo>
                  <a:pt x="1525819" y="2956255"/>
                </a:lnTo>
                <a:lnTo>
                  <a:pt x="1920116" y="2689555"/>
                </a:lnTo>
                <a:lnTo>
                  <a:pt x="1854537" y="2606617"/>
                </a:lnTo>
                <a:close/>
                <a:moveTo>
                  <a:pt x="2348570" y="2401280"/>
                </a:moveTo>
                <a:lnTo>
                  <a:pt x="2116855" y="2432010"/>
                </a:lnTo>
                <a:lnTo>
                  <a:pt x="2138715" y="2453836"/>
                </a:lnTo>
                <a:lnTo>
                  <a:pt x="2405406" y="2702651"/>
                </a:lnTo>
                <a:close/>
                <a:moveTo>
                  <a:pt x="1552157" y="2374392"/>
                </a:moveTo>
                <a:lnTo>
                  <a:pt x="1521447" y="2934005"/>
                </a:lnTo>
                <a:lnTo>
                  <a:pt x="1639948" y="2619712"/>
                </a:lnTo>
                <a:lnTo>
                  <a:pt x="1710182" y="2427645"/>
                </a:lnTo>
                <a:lnTo>
                  <a:pt x="1604832" y="2392317"/>
                </a:lnTo>
                <a:close/>
                <a:moveTo>
                  <a:pt x="244830" y="2245419"/>
                </a:moveTo>
                <a:lnTo>
                  <a:pt x="227343" y="2254163"/>
                </a:lnTo>
                <a:lnTo>
                  <a:pt x="100555" y="2328486"/>
                </a:lnTo>
                <a:lnTo>
                  <a:pt x="139903" y="2385322"/>
                </a:lnTo>
                <a:lnTo>
                  <a:pt x="161763" y="2359090"/>
                </a:lnTo>
                <a:close/>
                <a:moveTo>
                  <a:pt x="262318" y="2241047"/>
                </a:moveTo>
                <a:lnTo>
                  <a:pt x="205483" y="2315370"/>
                </a:lnTo>
                <a:lnTo>
                  <a:pt x="148647" y="2389694"/>
                </a:lnTo>
                <a:lnTo>
                  <a:pt x="332270" y="2429092"/>
                </a:lnTo>
                <a:lnTo>
                  <a:pt x="301666" y="2332858"/>
                </a:lnTo>
                <a:close/>
                <a:moveTo>
                  <a:pt x="2514705" y="2227931"/>
                </a:moveTo>
                <a:lnTo>
                  <a:pt x="2366058" y="2389694"/>
                </a:lnTo>
                <a:lnTo>
                  <a:pt x="2693956" y="2402823"/>
                </a:lnTo>
                <a:close/>
                <a:moveTo>
                  <a:pt x="1758353" y="2184211"/>
                </a:moveTo>
                <a:lnTo>
                  <a:pt x="1732122" y="2380950"/>
                </a:lnTo>
                <a:lnTo>
                  <a:pt x="1727740" y="2420336"/>
                </a:lnTo>
                <a:lnTo>
                  <a:pt x="1915745" y="2661135"/>
                </a:lnTo>
                <a:close/>
                <a:moveTo>
                  <a:pt x="1766357" y="2173558"/>
                </a:moveTo>
                <a:lnTo>
                  <a:pt x="1932870" y="2672506"/>
                </a:lnTo>
                <a:lnTo>
                  <a:pt x="2042418" y="2510743"/>
                </a:lnTo>
                <a:lnTo>
                  <a:pt x="2094996" y="2427675"/>
                </a:lnTo>
                <a:close/>
                <a:moveTo>
                  <a:pt x="2715816" y="2099071"/>
                </a:moveTo>
                <a:lnTo>
                  <a:pt x="2584657" y="2182321"/>
                </a:lnTo>
                <a:lnTo>
                  <a:pt x="2523449" y="2221755"/>
                </a:lnTo>
                <a:lnTo>
                  <a:pt x="2702700" y="2401400"/>
                </a:lnTo>
                <a:close/>
                <a:moveTo>
                  <a:pt x="961834" y="2085926"/>
                </a:moveTo>
                <a:lnTo>
                  <a:pt x="769467" y="2379492"/>
                </a:lnTo>
                <a:lnTo>
                  <a:pt x="931231" y="2414545"/>
                </a:lnTo>
                <a:lnTo>
                  <a:pt x="935603" y="2357585"/>
                </a:lnTo>
                <a:close/>
                <a:moveTo>
                  <a:pt x="1455867" y="2077163"/>
                </a:moveTo>
                <a:lnTo>
                  <a:pt x="1547679" y="2361966"/>
                </a:lnTo>
                <a:lnTo>
                  <a:pt x="1700698" y="2414545"/>
                </a:lnTo>
                <a:lnTo>
                  <a:pt x="1622002" y="2300624"/>
                </a:lnTo>
                <a:close/>
                <a:moveTo>
                  <a:pt x="970578" y="2072782"/>
                </a:moveTo>
                <a:lnTo>
                  <a:pt x="948718" y="2326913"/>
                </a:lnTo>
                <a:lnTo>
                  <a:pt x="939974" y="2414545"/>
                </a:lnTo>
                <a:lnTo>
                  <a:pt x="1237269" y="2405782"/>
                </a:lnTo>
                <a:close/>
                <a:moveTo>
                  <a:pt x="48092" y="2059637"/>
                </a:moveTo>
                <a:lnTo>
                  <a:pt x="96183" y="2322532"/>
                </a:lnTo>
                <a:lnTo>
                  <a:pt x="174879" y="2274334"/>
                </a:lnTo>
                <a:lnTo>
                  <a:pt x="253574" y="2230518"/>
                </a:lnTo>
                <a:close/>
                <a:moveTo>
                  <a:pt x="1455867" y="2055255"/>
                </a:moveTo>
                <a:lnTo>
                  <a:pt x="1525819" y="2156032"/>
                </a:lnTo>
                <a:lnTo>
                  <a:pt x="1713814" y="2410163"/>
                </a:lnTo>
                <a:lnTo>
                  <a:pt x="1748830" y="2164795"/>
                </a:lnTo>
                <a:close/>
                <a:moveTo>
                  <a:pt x="1442751" y="2055255"/>
                </a:moveTo>
                <a:lnTo>
                  <a:pt x="1259128" y="2405782"/>
                </a:lnTo>
                <a:lnTo>
                  <a:pt x="1534563" y="2361966"/>
                </a:lnTo>
                <a:close/>
                <a:moveTo>
                  <a:pt x="1434007" y="2047738"/>
                </a:moveTo>
                <a:lnTo>
                  <a:pt x="979322" y="2060892"/>
                </a:lnTo>
                <a:lnTo>
                  <a:pt x="1250385" y="2400180"/>
                </a:lnTo>
                <a:close/>
                <a:moveTo>
                  <a:pt x="2074559" y="2030289"/>
                </a:moveTo>
                <a:lnTo>
                  <a:pt x="2105178" y="2417553"/>
                </a:lnTo>
                <a:lnTo>
                  <a:pt x="2341974" y="2391367"/>
                </a:lnTo>
                <a:close/>
                <a:moveTo>
                  <a:pt x="2061386" y="2024634"/>
                </a:moveTo>
                <a:lnTo>
                  <a:pt x="1912739" y="2090213"/>
                </a:lnTo>
                <a:lnTo>
                  <a:pt x="1764092" y="2164537"/>
                </a:lnTo>
                <a:lnTo>
                  <a:pt x="1930227" y="2286952"/>
                </a:lnTo>
                <a:lnTo>
                  <a:pt x="2092023" y="2414559"/>
                </a:lnTo>
                <a:lnTo>
                  <a:pt x="2070130" y="2116445"/>
                </a:lnTo>
                <a:close/>
                <a:moveTo>
                  <a:pt x="2560611" y="2007146"/>
                </a:moveTo>
                <a:lnTo>
                  <a:pt x="2521263" y="2208257"/>
                </a:lnTo>
                <a:lnTo>
                  <a:pt x="2556239" y="2186397"/>
                </a:lnTo>
                <a:lnTo>
                  <a:pt x="2704886" y="2090213"/>
                </a:lnTo>
                <a:close/>
                <a:moveTo>
                  <a:pt x="2236731" y="1932822"/>
                </a:moveTo>
                <a:lnTo>
                  <a:pt x="2074502" y="2015890"/>
                </a:lnTo>
                <a:lnTo>
                  <a:pt x="2337589" y="2374392"/>
                </a:lnTo>
                <a:lnTo>
                  <a:pt x="2298123" y="2190769"/>
                </a:lnTo>
                <a:close/>
                <a:moveTo>
                  <a:pt x="1033972" y="1833048"/>
                </a:moveTo>
                <a:lnTo>
                  <a:pt x="972764" y="2055255"/>
                </a:lnTo>
                <a:lnTo>
                  <a:pt x="1418706" y="2037782"/>
                </a:lnTo>
                <a:close/>
                <a:moveTo>
                  <a:pt x="815373" y="1819963"/>
                </a:moveTo>
                <a:lnTo>
                  <a:pt x="500591" y="2055255"/>
                </a:lnTo>
                <a:lnTo>
                  <a:pt x="268876" y="2234900"/>
                </a:lnTo>
                <a:lnTo>
                  <a:pt x="290736" y="2300624"/>
                </a:lnTo>
                <a:lnTo>
                  <a:pt x="338828" y="2427675"/>
                </a:lnTo>
                <a:lnTo>
                  <a:pt x="675470" y="1994221"/>
                </a:lnTo>
                <a:close/>
                <a:moveTo>
                  <a:pt x="1532377" y="1815576"/>
                </a:moveTo>
                <a:lnTo>
                  <a:pt x="1051460" y="1828692"/>
                </a:lnTo>
                <a:lnTo>
                  <a:pt x="1440566" y="2033426"/>
                </a:lnTo>
                <a:lnTo>
                  <a:pt x="1471169" y="1963729"/>
                </a:lnTo>
                <a:close/>
                <a:moveTo>
                  <a:pt x="2683026" y="1811189"/>
                </a:moveTo>
                <a:lnTo>
                  <a:pt x="2661166" y="1846116"/>
                </a:lnTo>
                <a:lnTo>
                  <a:pt x="2564983" y="1998577"/>
                </a:lnTo>
                <a:lnTo>
                  <a:pt x="2713630" y="2077163"/>
                </a:lnTo>
                <a:close/>
                <a:moveTo>
                  <a:pt x="2355128" y="1811189"/>
                </a:moveTo>
                <a:lnTo>
                  <a:pt x="2355128" y="2383874"/>
                </a:lnTo>
                <a:lnTo>
                  <a:pt x="2508147" y="2217374"/>
                </a:lnTo>
                <a:lnTo>
                  <a:pt x="2446940" y="2055255"/>
                </a:lnTo>
                <a:close/>
                <a:moveTo>
                  <a:pt x="2680840" y="1801663"/>
                </a:moveTo>
                <a:lnTo>
                  <a:pt x="2580285" y="1814779"/>
                </a:lnTo>
                <a:lnTo>
                  <a:pt x="2567146" y="1976542"/>
                </a:lnTo>
                <a:close/>
                <a:moveTo>
                  <a:pt x="2365302" y="1801663"/>
                </a:moveTo>
                <a:lnTo>
                  <a:pt x="2514491" y="2199513"/>
                </a:lnTo>
                <a:lnTo>
                  <a:pt x="2553982" y="2002774"/>
                </a:lnTo>
                <a:close/>
                <a:moveTo>
                  <a:pt x="856907" y="1801663"/>
                </a:moveTo>
                <a:lnTo>
                  <a:pt x="778211" y="2295696"/>
                </a:lnTo>
                <a:lnTo>
                  <a:pt x="769467" y="2356904"/>
                </a:lnTo>
                <a:lnTo>
                  <a:pt x="961834" y="2059610"/>
                </a:lnTo>
                <a:lnTo>
                  <a:pt x="918115" y="1950310"/>
                </a:lnTo>
                <a:close/>
                <a:moveTo>
                  <a:pt x="843791" y="1801663"/>
                </a:moveTo>
                <a:lnTo>
                  <a:pt x="354130" y="2432047"/>
                </a:lnTo>
                <a:lnTo>
                  <a:pt x="756352" y="2378873"/>
                </a:lnTo>
                <a:close/>
                <a:moveTo>
                  <a:pt x="2348095" y="1798029"/>
                </a:moveTo>
                <a:lnTo>
                  <a:pt x="2247195" y="1928451"/>
                </a:lnTo>
                <a:lnTo>
                  <a:pt x="2317147" y="2221373"/>
                </a:lnTo>
                <a:lnTo>
                  <a:pt x="2347751" y="2352532"/>
                </a:lnTo>
                <a:close/>
                <a:moveTo>
                  <a:pt x="2369920" y="1789254"/>
                </a:moveTo>
                <a:lnTo>
                  <a:pt x="2553243" y="1990478"/>
                </a:lnTo>
                <a:lnTo>
                  <a:pt x="2562001" y="1872434"/>
                </a:lnTo>
                <a:lnTo>
                  <a:pt x="2566397" y="1815576"/>
                </a:lnTo>
                <a:close/>
                <a:moveTo>
                  <a:pt x="865651" y="1789254"/>
                </a:moveTo>
                <a:lnTo>
                  <a:pt x="966206" y="2047313"/>
                </a:lnTo>
                <a:lnTo>
                  <a:pt x="1027414" y="1828715"/>
                </a:lnTo>
                <a:close/>
                <a:moveTo>
                  <a:pt x="148647" y="1688354"/>
                </a:moveTo>
                <a:lnTo>
                  <a:pt x="43720" y="2042942"/>
                </a:lnTo>
                <a:lnTo>
                  <a:pt x="257946" y="2213449"/>
                </a:lnTo>
                <a:close/>
                <a:moveTo>
                  <a:pt x="135531" y="1688354"/>
                </a:moveTo>
                <a:lnTo>
                  <a:pt x="8744" y="1824343"/>
                </a:lnTo>
                <a:lnTo>
                  <a:pt x="39348" y="2021082"/>
                </a:lnTo>
                <a:lnTo>
                  <a:pt x="91811" y="1850574"/>
                </a:lnTo>
                <a:close/>
                <a:moveTo>
                  <a:pt x="2042507" y="1683967"/>
                </a:moveTo>
                <a:lnTo>
                  <a:pt x="2073111" y="2007966"/>
                </a:lnTo>
                <a:lnTo>
                  <a:pt x="2234609" y="1924898"/>
                </a:lnTo>
                <a:lnTo>
                  <a:pt x="2186596" y="1863691"/>
                </a:lnTo>
                <a:close/>
                <a:moveTo>
                  <a:pt x="1985584" y="1683967"/>
                </a:moveTo>
                <a:lnTo>
                  <a:pt x="1547712" y="1815576"/>
                </a:lnTo>
                <a:lnTo>
                  <a:pt x="1482099" y="1968618"/>
                </a:lnTo>
                <a:lnTo>
                  <a:pt x="1455867" y="2025454"/>
                </a:lnTo>
                <a:close/>
                <a:moveTo>
                  <a:pt x="2026410" y="1679580"/>
                </a:moveTo>
                <a:lnTo>
                  <a:pt x="1895251" y="1916154"/>
                </a:lnTo>
                <a:lnTo>
                  <a:pt x="1764092" y="2147869"/>
                </a:lnTo>
                <a:lnTo>
                  <a:pt x="1895251" y="2091033"/>
                </a:lnTo>
                <a:lnTo>
                  <a:pt x="2061386" y="2012338"/>
                </a:lnTo>
                <a:lnTo>
                  <a:pt x="2052642" y="1946758"/>
                </a:lnTo>
                <a:close/>
                <a:moveTo>
                  <a:pt x="2017666" y="1679580"/>
                </a:moveTo>
                <a:lnTo>
                  <a:pt x="1453682" y="2042942"/>
                </a:lnTo>
                <a:lnTo>
                  <a:pt x="1750976" y="2156613"/>
                </a:lnTo>
                <a:close/>
                <a:moveTo>
                  <a:pt x="640494" y="1610116"/>
                </a:moveTo>
                <a:lnTo>
                  <a:pt x="286364" y="2209076"/>
                </a:lnTo>
                <a:lnTo>
                  <a:pt x="845977" y="1780480"/>
                </a:lnTo>
                <a:close/>
                <a:moveTo>
                  <a:pt x="2320152" y="1597000"/>
                </a:moveTo>
                <a:lnTo>
                  <a:pt x="2250201" y="1907410"/>
                </a:lnTo>
                <a:lnTo>
                  <a:pt x="2346384" y="1776251"/>
                </a:lnTo>
                <a:close/>
                <a:moveTo>
                  <a:pt x="395664" y="1597000"/>
                </a:moveTo>
                <a:lnTo>
                  <a:pt x="233901" y="1640720"/>
                </a:lnTo>
                <a:lnTo>
                  <a:pt x="155205" y="1666952"/>
                </a:lnTo>
                <a:lnTo>
                  <a:pt x="264504" y="2209076"/>
                </a:lnTo>
                <a:lnTo>
                  <a:pt x="286364" y="2112893"/>
                </a:lnTo>
                <a:close/>
                <a:moveTo>
                  <a:pt x="413152" y="1592622"/>
                </a:moveTo>
                <a:lnTo>
                  <a:pt x="277620" y="2200332"/>
                </a:lnTo>
                <a:lnTo>
                  <a:pt x="631750" y="1610116"/>
                </a:lnTo>
                <a:close/>
                <a:moveTo>
                  <a:pt x="1017304" y="1579471"/>
                </a:moveTo>
                <a:lnTo>
                  <a:pt x="657982" y="1610116"/>
                </a:lnTo>
                <a:lnTo>
                  <a:pt x="855448" y="1771879"/>
                </a:lnTo>
                <a:close/>
                <a:moveTo>
                  <a:pt x="2311279" y="1569886"/>
                </a:moveTo>
                <a:lnTo>
                  <a:pt x="2039526" y="1666419"/>
                </a:lnTo>
                <a:lnTo>
                  <a:pt x="2236731" y="1916154"/>
                </a:lnTo>
                <a:lnTo>
                  <a:pt x="2267427" y="1776093"/>
                </a:lnTo>
                <a:close/>
                <a:moveTo>
                  <a:pt x="1764092" y="1477633"/>
                </a:moveTo>
                <a:lnTo>
                  <a:pt x="1694140" y="1587453"/>
                </a:lnTo>
                <a:lnTo>
                  <a:pt x="1554237" y="1802415"/>
                </a:lnTo>
                <a:lnTo>
                  <a:pt x="2022038" y="1662032"/>
                </a:lnTo>
                <a:close/>
                <a:moveTo>
                  <a:pt x="1519261" y="1363415"/>
                </a:moveTo>
                <a:lnTo>
                  <a:pt x="1545493" y="1793641"/>
                </a:lnTo>
                <a:lnTo>
                  <a:pt x="1755348" y="1473240"/>
                </a:lnTo>
                <a:close/>
                <a:moveTo>
                  <a:pt x="780397" y="1301913"/>
                </a:moveTo>
                <a:lnTo>
                  <a:pt x="666726" y="1556706"/>
                </a:lnTo>
                <a:lnTo>
                  <a:pt x="649238" y="1596227"/>
                </a:lnTo>
                <a:lnTo>
                  <a:pt x="1016484" y="1569886"/>
                </a:lnTo>
                <a:close/>
                <a:moveTo>
                  <a:pt x="448127" y="1297930"/>
                </a:moveTo>
                <a:lnTo>
                  <a:pt x="163949" y="1652060"/>
                </a:lnTo>
                <a:lnTo>
                  <a:pt x="400035" y="1582108"/>
                </a:lnTo>
                <a:close/>
                <a:moveTo>
                  <a:pt x="793513" y="1297520"/>
                </a:moveTo>
                <a:lnTo>
                  <a:pt x="1012112" y="1543527"/>
                </a:lnTo>
                <a:lnTo>
                  <a:pt x="1029600" y="1565492"/>
                </a:lnTo>
                <a:lnTo>
                  <a:pt x="1239455" y="1297520"/>
                </a:lnTo>
                <a:close/>
                <a:moveTo>
                  <a:pt x="461243" y="1297520"/>
                </a:moveTo>
                <a:lnTo>
                  <a:pt x="426267" y="1508383"/>
                </a:lnTo>
                <a:lnTo>
                  <a:pt x="413152" y="1583064"/>
                </a:lnTo>
                <a:lnTo>
                  <a:pt x="631750" y="1596227"/>
                </a:lnTo>
                <a:close/>
                <a:moveTo>
                  <a:pt x="465615" y="1284814"/>
                </a:moveTo>
                <a:lnTo>
                  <a:pt x="553055" y="1437833"/>
                </a:lnTo>
                <a:lnTo>
                  <a:pt x="640494" y="1590852"/>
                </a:lnTo>
                <a:lnTo>
                  <a:pt x="657982" y="1551504"/>
                </a:lnTo>
                <a:lnTo>
                  <a:pt x="771793" y="1297930"/>
                </a:lnTo>
                <a:close/>
                <a:moveTo>
                  <a:pt x="2385732" y="1184258"/>
                </a:moveTo>
                <a:lnTo>
                  <a:pt x="2044718" y="1652060"/>
                </a:lnTo>
                <a:lnTo>
                  <a:pt x="2315780" y="1555876"/>
                </a:lnTo>
                <a:close/>
                <a:moveTo>
                  <a:pt x="2376988" y="1179886"/>
                </a:moveTo>
                <a:lnTo>
                  <a:pt x="1773655" y="1468437"/>
                </a:lnTo>
                <a:lnTo>
                  <a:pt x="1869839" y="1538388"/>
                </a:lnTo>
                <a:lnTo>
                  <a:pt x="2031602" y="1652060"/>
                </a:lnTo>
                <a:close/>
                <a:moveTo>
                  <a:pt x="1887327" y="1175514"/>
                </a:moveTo>
                <a:lnTo>
                  <a:pt x="1524453" y="1354765"/>
                </a:lnTo>
                <a:lnTo>
                  <a:pt x="1760539" y="1464065"/>
                </a:lnTo>
                <a:lnTo>
                  <a:pt x="1834863" y="1289186"/>
                </a:lnTo>
                <a:close/>
                <a:moveTo>
                  <a:pt x="1904815" y="1166770"/>
                </a:moveTo>
                <a:lnTo>
                  <a:pt x="1778027" y="1455321"/>
                </a:lnTo>
                <a:lnTo>
                  <a:pt x="2372616" y="1166770"/>
                </a:lnTo>
                <a:close/>
                <a:moveTo>
                  <a:pt x="875098" y="1128379"/>
                </a:moveTo>
                <a:lnTo>
                  <a:pt x="792121" y="1290142"/>
                </a:lnTo>
                <a:lnTo>
                  <a:pt x="1228845" y="1290142"/>
                </a:lnTo>
                <a:close/>
                <a:moveTo>
                  <a:pt x="651424" y="1110891"/>
                </a:moveTo>
                <a:lnTo>
                  <a:pt x="472173" y="1277026"/>
                </a:lnTo>
                <a:lnTo>
                  <a:pt x="774652" y="1290142"/>
                </a:lnTo>
                <a:close/>
                <a:moveTo>
                  <a:pt x="1538955" y="975360"/>
                </a:moveTo>
                <a:lnTo>
                  <a:pt x="1259128" y="1290142"/>
                </a:lnTo>
                <a:lnTo>
                  <a:pt x="1259128" y="1298886"/>
                </a:lnTo>
                <a:lnTo>
                  <a:pt x="1254757" y="1298886"/>
                </a:lnTo>
                <a:lnTo>
                  <a:pt x="1036158" y="1578692"/>
                </a:lnTo>
                <a:lnTo>
                  <a:pt x="865651" y="1780480"/>
                </a:lnTo>
                <a:lnTo>
                  <a:pt x="1032606" y="1816539"/>
                </a:lnTo>
                <a:lnTo>
                  <a:pt x="1538955" y="1803542"/>
                </a:lnTo>
                <a:lnTo>
                  <a:pt x="1512703" y="1360094"/>
                </a:lnTo>
                <a:lnTo>
                  <a:pt x="1512703" y="1355722"/>
                </a:lnTo>
                <a:cubicBezTo>
                  <a:pt x="1512703" y="1356450"/>
                  <a:pt x="1512703" y="1354993"/>
                  <a:pt x="1512703" y="1351350"/>
                </a:cubicBezTo>
                <a:close/>
                <a:moveTo>
                  <a:pt x="745422" y="961288"/>
                </a:moveTo>
                <a:lnTo>
                  <a:pt x="787775" y="1274430"/>
                </a:lnTo>
                <a:lnTo>
                  <a:pt x="866471" y="1121411"/>
                </a:lnTo>
                <a:close/>
                <a:moveTo>
                  <a:pt x="732306" y="956916"/>
                </a:moveTo>
                <a:lnTo>
                  <a:pt x="653610" y="1101191"/>
                </a:lnTo>
                <a:lnTo>
                  <a:pt x="771793" y="1276070"/>
                </a:lnTo>
                <a:close/>
                <a:moveTo>
                  <a:pt x="1690998" y="939482"/>
                </a:moveTo>
                <a:lnTo>
                  <a:pt x="1524936" y="1341649"/>
                </a:lnTo>
                <a:lnTo>
                  <a:pt x="1708486" y="1254210"/>
                </a:lnTo>
                <a:lnTo>
                  <a:pt x="1887736" y="1162398"/>
                </a:lnTo>
                <a:close/>
                <a:moveTo>
                  <a:pt x="1682254" y="935165"/>
                </a:moveTo>
                <a:lnTo>
                  <a:pt x="1594814" y="952544"/>
                </a:lnTo>
                <a:lnTo>
                  <a:pt x="1551095" y="961288"/>
                </a:lnTo>
                <a:lnTo>
                  <a:pt x="1524936" y="1319789"/>
                </a:lnTo>
                <a:lnTo>
                  <a:pt x="1586070" y="1166770"/>
                </a:lnTo>
                <a:close/>
                <a:moveTo>
                  <a:pt x="2077508" y="934646"/>
                </a:moveTo>
                <a:lnTo>
                  <a:pt x="1911373" y="1157616"/>
                </a:lnTo>
                <a:lnTo>
                  <a:pt x="2379174" y="1157616"/>
                </a:lnTo>
                <a:lnTo>
                  <a:pt x="2178063" y="1008969"/>
                </a:lnTo>
                <a:close/>
                <a:moveTo>
                  <a:pt x="2322338" y="904015"/>
                </a:moveTo>
                <a:lnTo>
                  <a:pt x="2090624" y="930274"/>
                </a:lnTo>
                <a:lnTo>
                  <a:pt x="2387918" y="1148873"/>
                </a:lnTo>
                <a:close/>
                <a:moveTo>
                  <a:pt x="1372341" y="889206"/>
                </a:moveTo>
                <a:lnTo>
                  <a:pt x="1328617" y="1050913"/>
                </a:lnTo>
                <a:lnTo>
                  <a:pt x="1267289" y="1269512"/>
                </a:lnTo>
                <a:lnTo>
                  <a:pt x="1538015" y="959102"/>
                </a:lnTo>
                <a:close/>
                <a:moveTo>
                  <a:pt x="1359262" y="889206"/>
                </a:moveTo>
                <a:lnTo>
                  <a:pt x="881798" y="1116493"/>
                </a:lnTo>
                <a:lnTo>
                  <a:pt x="1245386" y="1282628"/>
                </a:lnTo>
                <a:lnTo>
                  <a:pt x="1319856" y="1037797"/>
                </a:lnTo>
                <a:close/>
                <a:moveTo>
                  <a:pt x="1337379" y="889206"/>
                </a:moveTo>
                <a:lnTo>
                  <a:pt x="745422" y="945986"/>
                </a:lnTo>
                <a:lnTo>
                  <a:pt x="868657" y="1112121"/>
                </a:lnTo>
                <a:close/>
                <a:moveTo>
                  <a:pt x="1727750" y="690772"/>
                </a:moveTo>
                <a:lnTo>
                  <a:pt x="1697073" y="926858"/>
                </a:lnTo>
                <a:lnTo>
                  <a:pt x="1885141" y="1136713"/>
                </a:lnTo>
                <a:close/>
                <a:moveTo>
                  <a:pt x="1736995" y="675880"/>
                </a:moveTo>
                <a:lnTo>
                  <a:pt x="1750019" y="719599"/>
                </a:lnTo>
                <a:lnTo>
                  <a:pt x="1903038" y="1152943"/>
                </a:lnTo>
                <a:lnTo>
                  <a:pt x="2064802" y="929506"/>
                </a:lnTo>
                <a:lnTo>
                  <a:pt x="1819971" y="741459"/>
                </a:lnTo>
                <a:close/>
                <a:moveTo>
                  <a:pt x="1031376" y="667136"/>
                </a:moveTo>
                <a:lnTo>
                  <a:pt x="751570" y="933887"/>
                </a:lnTo>
                <a:lnTo>
                  <a:pt x="1354902" y="876990"/>
                </a:lnTo>
                <a:close/>
                <a:moveTo>
                  <a:pt x="1249975" y="640904"/>
                </a:moveTo>
                <a:lnTo>
                  <a:pt x="1048864" y="667136"/>
                </a:lnTo>
                <a:lnTo>
                  <a:pt x="1354902" y="863875"/>
                </a:lnTo>
                <a:lnTo>
                  <a:pt x="1337414" y="828899"/>
                </a:lnTo>
                <a:close/>
                <a:moveTo>
                  <a:pt x="1551095" y="592812"/>
                </a:moveTo>
                <a:lnTo>
                  <a:pt x="1551095" y="951412"/>
                </a:lnTo>
                <a:lnTo>
                  <a:pt x="1684629" y="920744"/>
                </a:lnTo>
                <a:lnTo>
                  <a:pt x="1617862" y="754575"/>
                </a:lnTo>
                <a:close/>
                <a:moveTo>
                  <a:pt x="1538935" y="585298"/>
                </a:moveTo>
                <a:lnTo>
                  <a:pt x="1434007" y="773293"/>
                </a:lnTo>
                <a:lnTo>
                  <a:pt x="1377172" y="882592"/>
                </a:lnTo>
                <a:lnTo>
                  <a:pt x="1503959" y="935056"/>
                </a:lnTo>
                <a:lnTo>
                  <a:pt x="1538935" y="948172"/>
                </a:lnTo>
                <a:close/>
                <a:moveTo>
                  <a:pt x="1562571" y="577100"/>
                </a:moveTo>
                <a:lnTo>
                  <a:pt x="1689358" y="900626"/>
                </a:lnTo>
                <a:lnTo>
                  <a:pt x="1719750" y="668445"/>
                </a:lnTo>
                <a:lnTo>
                  <a:pt x="1650011" y="624706"/>
                </a:lnTo>
                <a:close/>
                <a:moveTo>
                  <a:pt x="1531967" y="572728"/>
                </a:moveTo>
                <a:lnTo>
                  <a:pt x="1330856" y="620395"/>
                </a:lnTo>
                <a:lnTo>
                  <a:pt x="1260905" y="637780"/>
                </a:lnTo>
                <a:lnTo>
                  <a:pt x="1361460" y="852438"/>
                </a:lnTo>
                <a:lnTo>
                  <a:pt x="1370204" y="874342"/>
                </a:lnTo>
                <a:close/>
                <a:moveTo>
                  <a:pt x="2373026" y="567836"/>
                </a:moveTo>
                <a:lnTo>
                  <a:pt x="2198147" y="777883"/>
                </a:lnTo>
                <a:lnTo>
                  <a:pt x="2084475" y="922290"/>
                </a:lnTo>
                <a:lnTo>
                  <a:pt x="2316190" y="896034"/>
                </a:lnTo>
                <a:close/>
                <a:moveTo>
                  <a:pt x="2032577" y="528561"/>
                </a:moveTo>
                <a:lnTo>
                  <a:pt x="1736403" y="664108"/>
                </a:lnTo>
                <a:lnTo>
                  <a:pt x="1901912" y="791011"/>
                </a:lnTo>
                <a:lnTo>
                  <a:pt x="2066987" y="913538"/>
                </a:lnTo>
                <a:lnTo>
                  <a:pt x="2041224" y="624724"/>
                </a:lnTo>
                <a:close/>
                <a:moveTo>
                  <a:pt x="2045518" y="524239"/>
                </a:moveTo>
                <a:lnTo>
                  <a:pt x="2058400" y="681611"/>
                </a:lnTo>
                <a:lnTo>
                  <a:pt x="2075731" y="913538"/>
                </a:lnTo>
                <a:lnTo>
                  <a:pt x="2193775" y="764755"/>
                </a:lnTo>
                <a:lnTo>
                  <a:pt x="2368654" y="550332"/>
                </a:lnTo>
                <a:close/>
                <a:moveTo>
                  <a:pt x="1313778" y="247016"/>
                </a:moveTo>
                <a:lnTo>
                  <a:pt x="1038344" y="657951"/>
                </a:lnTo>
                <a:lnTo>
                  <a:pt x="1243827" y="627378"/>
                </a:lnTo>
                <a:lnTo>
                  <a:pt x="1291918" y="369432"/>
                </a:lnTo>
                <a:close/>
                <a:moveTo>
                  <a:pt x="2348570" y="146871"/>
                </a:moveTo>
                <a:lnTo>
                  <a:pt x="2199923" y="330494"/>
                </a:lnTo>
                <a:lnTo>
                  <a:pt x="2051276" y="509745"/>
                </a:lnTo>
                <a:lnTo>
                  <a:pt x="2379174" y="540382"/>
                </a:lnTo>
                <a:close/>
                <a:moveTo>
                  <a:pt x="2144644" y="82558"/>
                </a:moveTo>
                <a:lnTo>
                  <a:pt x="1283174" y="620274"/>
                </a:lnTo>
                <a:lnTo>
                  <a:pt x="1541121" y="554694"/>
                </a:lnTo>
                <a:lnTo>
                  <a:pt x="1960831" y="227014"/>
                </a:lnTo>
                <a:close/>
                <a:moveTo>
                  <a:pt x="2214806" y="51917"/>
                </a:moveTo>
                <a:lnTo>
                  <a:pt x="1746604" y="646505"/>
                </a:lnTo>
                <a:lnTo>
                  <a:pt x="2035154" y="511272"/>
                </a:lnTo>
                <a:close/>
                <a:moveTo>
                  <a:pt x="2197266" y="51917"/>
                </a:moveTo>
                <a:lnTo>
                  <a:pt x="1554237" y="559066"/>
                </a:lnTo>
                <a:lnTo>
                  <a:pt x="1720372" y="655249"/>
                </a:lnTo>
                <a:close/>
                <a:moveTo>
                  <a:pt x="2236731" y="30447"/>
                </a:moveTo>
                <a:lnTo>
                  <a:pt x="2052642" y="489661"/>
                </a:lnTo>
                <a:lnTo>
                  <a:pt x="2341974" y="135088"/>
                </a:lnTo>
                <a:close/>
                <a:moveTo>
                  <a:pt x="1530209" y="30447"/>
                </a:moveTo>
                <a:lnTo>
                  <a:pt x="1326894" y="227342"/>
                </a:lnTo>
                <a:lnTo>
                  <a:pt x="1265687" y="590216"/>
                </a:lnTo>
                <a:close/>
                <a:moveTo>
                  <a:pt x="2207369" y="26153"/>
                </a:moveTo>
                <a:lnTo>
                  <a:pt x="1827913" y="39035"/>
                </a:lnTo>
                <a:lnTo>
                  <a:pt x="1285360" y="607434"/>
                </a:lnTo>
                <a:close/>
                <a:moveTo>
                  <a:pt x="1552157" y="8743"/>
                </a:moveTo>
                <a:lnTo>
                  <a:pt x="1272244" y="603059"/>
                </a:lnTo>
                <a:lnTo>
                  <a:pt x="1517075" y="349365"/>
                </a:lnTo>
                <a:lnTo>
                  <a:pt x="1814850" y="39035"/>
                </a:lnTo>
                <a:close/>
                <a:moveTo>
                  <a:pt x="1547767" y="0"/>
                </a:moveTo>
                <a:lnTo>
                  <a:pt x="1823559" y="30447"/>
                </a:lnTo>
                <a:lnTo>
                  <a:pt x="2233690" y="13116"/>
                </a:lnTo>
                <a:cubicBezTo>
                  <a:pt x="2233873" y="13116"/>
                  <a:pt x="2234604" y="13116"/>
                  <a:pt x="2235884" y="13116"/>
                </a:cubicBezTo>
                <a:cubicBezTo>
                  <a:pt x="2237163" y="13116"/>
                  <a:pt x="2237894" y="13116"/>
                  <a:pt x="2238077" y="13116"/>
                </a:cubicBezTo>
                <a:lnTo>
                  <a:pt x="2238077" y="17487"/>
                </a:lnTo>
                <a:lnTo>
                  <a:pt x="2356526" y="130663"/>
                </a:lnTo>
                <a:lnTo>
                  <a:pt x="2356526" y="135037"/>
                </a:lnTo>
                <a:lnTo>
                  <a:pt x="2387242" y="546197"/>
                </a:lnTo>
                <a:cubicBezTo>
                  <a:pt x="2387242" y="546106"/>
                  <a:pt x="2387242" y="546288"/>
                  <a:pt x="2387242" y="546744"/>
                </a:cubicBezTo>
                <a:cubicBezTo>
                  <a:pt x="2387242" y="547199"/>
                  <a:pt x="2387242" y="548475"/>
                  <a:pt x="2387242" y="550571"/>
                </a:cubicBezTo>
                <a:lnTo>
                  <a:pt x="2325816" y="900495"/>
                </a:lnTo>
                <a:lnTo>
                  <a:pt x="2400405" y="1162937"/>
                </a:lnTo>
                <a:cubicBezTo>
                  <a:pt x="2400405" y="1163119"/>
                  <a:pt x="2400405" y="1163848"/>
                  <a:pt x="2400405" y="1165124"/>
                </a:cubicBezTo>
                <a:cubicBezTo>
                  <a:pt x="2400405" y="1166400"/>
                  <a:pt x="2400405" y="1167129"/>
                  <a:pt x="2400405" y="1167311"/>
                </a:cubicBezTo>
                <a:lnTo>
                  <a:pt x="2330203" y="1560975"/>
                </a:lnTo>
                <a:lnTo>
                  <a:pt x="2356526" y="1775303"/>
                </a:lnTo>
                <a:lnTo>
                  <a:pt x="2571534" y="1805921"/>
                </a:lnTo>
                <a:lnTo>
                  <a:pt x="2689584" y="1788425"/>
                </a:lnTo>
                <a:cubicBezTo>
                  <a:pt x="2691679" y="1788334"/>
                  <a:pt x="2692954" y="1788516"/>
                  <a:pt x="2693410" y="1788972"/>
                </a:cubicBezTo>
                <a:cubicBezTo>
                  <a:pt x="2693865" y="1789428"/>
                  <a:pt x="2694047" y="1790703"/>
                  <a:pt x="2693956" y="1792799"/>
                </a:cubicBezTo>
                <a:lnTo>
                  <a:pt x="2724560" y="2081545"/>
                </a:lnTo>
                <a:lnTo>
                  <a:pt x="2724560" y="2085926"/>
                </a:lnTo>
                <a:cubicBezTo>
                  <a:pt x="2724560" y="2089593"/>
                  <a:pt x="2724560" y="2091023"/>
                  <a:pt x="2724560" y="2090213"/>
                </a:cubicBezTo>
                <a:lnTo>
                  <a:pt x="2711444" y="2410187"/>
                </a:lnTo>
                <a:cubicBezTo>
                  <a:pt x="2711262" y="2412282"/>
                  <a:pt x="2710533" y="2413558"/>
                  <a:pt x="2709258" y="2414013"/>
                </a:cubicBezTo>
                <a:cubicBezTo>
                  <a:pt x="2707983" y="2414468"/>
                  <a:pt x="2707254" y="2414651"/>
                  <a:pt x="2707072" y="2414559"/>
                </a:cubicBezTo>
                <a:lnTo>
                  <a:pt x="2702700" y="2414559"/>
                </a:lnTo>
                <a:lnTo>
                  <a:pt x="2356526" y="2401280"/>
                </a:lnTo>
                <a:lnTo>
                  <a:pt x="2417957" y="2720598"/>
                </a:lnTo>
                <a:lnTo>
                  <a:pt x="2374078" y="2956255"/>
                </a:lnTo>
                <a:cubicBezTo>
                  <a:pt x="2371975" y="2956162"/>
                  <a:pt x="2370696" y="2956348"/>
                  <a:pt x="2370238" y="2956811"/>
                </a:cubicBezTo>
                <a:cubicBezTo>
                  <a:pt x="2369781" y="2957275"/>
                  <a:pt x="2369599" y="2958573"/>
                  <a:pt x="2369690" y="2960705"/>
                </a:cubicBezTo>
                <a:cubicBezTo>
                  <a:pt x="2369507" y="2960705"/>
                  <a:pt x="2368776" y="2960705"/>
                  <a:pt x="2367496" y="2960705"/>
                </a:cubicBezTo>
                <a:cubicBezTo>
                  <a:pt x="2366216" y="2960705"/>
                  <a:pt x="2365485" y="2960705"/>
                  <a:pt x="2365302" y="2960705"/>
                </a:cubicBezTo>
                <a:lnTo>
                  <a:pt x="1814850" y="2987288"/>
                </a:lnTo>
                <a:lnTo>
                  <a:pt x="1810495" y="2987288"/>
                </a:lnTo>
                <a:cubicBezTo>
                  <a:pt x="1811221" y="2987288"/>
                  <a:pt x="1809769" y="2987288"/>
                  <a:pt x="1806141" y="2987288"/>
                </a:cubicBezTo>
                <a:lnTo>
                  <a:pt x="1512703" y="2974055"/>
                </a:lnTo>
                <a:cubicBezTo>
                  <a:pt x="1512703" y="2973870"/>
                  <a:pt x="1512703" y="2973128"/>
                  <a:pt x="1512703" y="2971830"/>
                </a:cubicBezTo>
                <a:cubicBezTo>
                  <a:pt x="1512703" y="2970532"/>
                  <a:pt x="1512703" y="2969791"/>
                  <a:pt x="1512703" y="2969605"/>
                </a:cubicBezTo>
                <a:lnTo>
                  <a:pt x="1512703" y="2965155"/>
                </a:lnTo>
                <a:lnTo>
                  <a:pt x="1538988" y="2370729"/>
                </a:lnTo>
                <a:lnTo>
                  <a:pt x="1254757" y="2414545"/>
                </a:lnTo>
                <a:lnTo>
                  <a:pt x="1250385" y="2414545"/>
                </a:lnTo>
                <a:lnTo>
                  <a:pt x="935603" y="2427668"/>
                </a:lnTo>
                <a:lnTo>
                  <a:pt x="931231" y="2423303"/>
                </a:lnTo>
                <a:lnTo>
                  <a:pt x="760724" y="2388255"/>
                </a:lnTo>
                <a:lnTo>
                  <a:pt x="345386" y="2445128"/>
                </a:lnTo>
                <a:lnTo>
                  <a:pt x="341014" y="2445128"/>
                </a:lnTo>
                <a:cubicBezTo>
                  <a:pt x="341743" y="2445128"/>
                  <a:pt x="340285" y="2445128"/>
                  <a:pt x="336642" y="2445128"/>
                </a:cubicBezTo>
                <a:lnTo>
                  <a:pt x="135531" y="2401400"/>
                </a:lnTo>
                <a:lnTo>
                  <a:pt x="131159" y="2397019"/>
                </a:lnTo>
                <a:lnTo>
                  <a:pt x="87439" y="2335677"/>
                </a:lnTo>
                <a:lnTo>
                  <a:pt x="87439" y="2331295"/>
                </a:lnTo>
                <a:lnTo>
                  <a:pt x="34976" y="2050874"/>
                </a:lnTo>
                <a:lnTo>
                  <a:pt x="34976" y="2046494"/>
                </a:lnTo>
                <a:lnTo>
                  <a:pt x="0" y="1823418"/>
                </a:lnTo>
                <a:lnTo>
                  <a:pt x="0" y="1819044"/>
                </a:lnTo>
                <a:lnTo>
                  <a:pt x="144275" y="1661578"/>
                </a:lnTo>
                <a:cubicBezTo>
                  <a:pt x="144184" y="1659482"/>
                  <a:pt x="144366" y="1658206"/>
                  <a:pt x="144821" y="1657750"/>
                </a:cubicBezTo>
                <a:cubicBezTo>
                  <a:pt x="145277" y="1657295"/>
                  <a:pt x="146552" y="1657113"/>
                  <a:pt x="148647" y="1657204"/>
                </a:cubicBezTo>
                <a:lnTo>
                  <a:pt x="454685" y="1276662"/>
                </a:lnTo>
                <a:lnTo>
                  <a:pt x="647052" y="1101700"/>
                </a:lnTo>
                <a:lnTo>
                  <a:pt x="734492" y="939861"/>
                </a:lnTo>
                <a:lnTo>
                  <a:pt x="1027414" y="659922"/>
                </a:lnTo>
                <a:lnTo>
                  <a:pt x="1320336" y="222518"/>
                </a:lnTo>
                <a:close/>
              </a:path>
            </a:pathLst>
          </a:custGeom>
          <a:solidFill>
            <a:schemeClr val="bg1"/>
          </a:solidFill>
          <a:ln w="1270">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400">
              <a:solidFill>
                <a:srgbClr val="0070C0"/>
              </a:solidFill>
              <a:latin typeface="POLYA Regular" panose="00000500000000000000" pitchFamily="50" charset="0"/>
            </a:endParaRPr>
          </a:p>
        </p:txBody>
      </p:sp>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13" y="1579927"/>
            <a:ext cx="8220374" cy="5281042"/>
          </a:xfrm>
          <a:prstGeom prst="rect">
            <a:avLst/>
          </a:prstGeom>
        </p:spPr>
      </p:pic>
    </p:spTree>
    <p:custDataLst>
      <p:tags r:id="rId1"/>
    </p:custDataLst>
    <p:extLst>
      <p:ext uri="{BB962C8B-B14F-4D97-AF65-F5344CB8AC3E}">
        <p14:creationId xmlns:p14="http://schemas.microsoft.com/office/powerpoint/2010/main" val="733189145"/>
      </p:ext>
    </p:extLst>
  </p:cSld>
  <p:clrMapOvr>
    <a:masterClrMapping/>
  </p:clrMapOvr>
  <p:transition spd="slow" advTm="48457">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sp>
        <p:nvSpPr>
          <p:cNvPr id="41" name="矩形 40"/>
          <p:cNvSpPr/>
          <p:nvPr/>
        </p:nvSpPr>
        <p:spPr>
          <a:xfrm>
            <a:off x="819150" y="454025"/>
            <a:ext cx="8324850" cy="603250"/>
          </a:xfrm>
          <a:prstGeom prst="rect">
            <a:avLst/>
          </a:prstGeom>
          <a:gradFill>
            <a:gsLst>
              <a:gs pos="2000">
                <a:schemeClr val="accent1">
                  <a:lumMod val="5000"/>
                  <a:lumOff val="95000"/>
                  <a:alpha val="0"/>
                </a:schemeClr>
              </a:gs>
              <a:gs pos="72000">
                <a:schemeClr val="accent1">
                  <a:lumMod val="75000"/>
                </a:schemeClr>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1425"/>
          </a:p>
        </p:txBody>
      </p:sp>
      <p:sp>
        <p:nvSpPr>
          <p:cNvPr id="44" name="圆角矩形 43"/>
          <p:cNvSpPr/>
          <p:nvPr/>
        </p:nvSpPr>
        <p:spPr>
          <a:xfrm rot="10800000" flipV="1">
            <a:off x="8280" y="287727"/>
            <a:ext cx="859686" cy="88663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endParaRPr lang="zh-CN" altLang="en-US" sz="2700" dirty="0"/>
          </a:p>
        </p:txBody>
      </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20"/>
          <p:cNvSpPr txBox="1"/>
          <p:nvPr/>
        </p:nvSpPr>
        <p:spPr>
          <a:xfrm>
            <a:off x="912418" y="563348"/>
            <a:ext cx="4103687" cy="438580"/>
          </a:xfrm>
          <a:prstGeom prst="rect">
            <a:avLst/>
          </a:prstGeom>
          <a:noFill/>
        </p:spPr>
        <p:txBody>
          <a:bodyPr wrap="square" lIns="68577" tIns="34289" rIns="68577" bIns="34289">
            <a:spAutoFit/>
          </a:bodyPr>
          <a:lstStyle/>
          <a:p>
            <a:pPr defTabSz="685766" eaLnBrk="1" fontAlgn="auto" hangingPunct="1">
              <a:spcBef>
                <a:spcPts val="0"/>
              </a:spcBef>
              <a:spcAft>
                <a:spcPts val="0"/>
              </a:spcAft>
              <a:defRPr/>
            </a:pPr>
            <a:r>
              <a:rPr lang="zh-CN" altLang="en-US" sz="2400" b="1" spc="450" dirty="0">
                <a:solidFill>
                  <a:schemeClr val="bg1"/>
                </a:solidFill>
                <a:latin typeface="微软雅黑" panose="020B0503020204020204" pitchFamily="34" charset="-122"/>
              </a:rPr>
              <a:t>研究</a:t>
            </a:r>
            <a:r>
              <a:rPr lang="zh-CN" altLang="en-US" sz="2400" b="1" spc="450" dirty="0" smtClean="0">
                <a:solidFill>
                  <a:schemeClr val="bg1"/>
                </a:solidFill>
                <a:latin typeface="微软雅黑" panose="020B0503020204020204" pitchFamily="34" charset="-122"/>
              </a:rPr>
              <a:t>内容</a:t>
            </a:r>
            <a:r>
              <a:rPr lang="en-US" altLang="zh-CN" sz="2400" b="1" spc="450" dirty="0" smtClean="0">
                <a:solidFill>
                  <a:schemeClr val="bg1"/>
                </a:solidFill>
                <a:latin typeface="微软雅黑" panose="020B0503020204020204" pitchFamily="34" charset="-122"/>
              </a:rPr>
              <a:t>&amp;</a:t>
            </a:r>
            <a:r>
              <a:rPr lang="zh-CN" altLang="en-US" sz="2400" b="1" spc="450" dirty="0" smtClean="0">
                <a:solidFill>
                  <a:schemeClr val="bg1"/>
                </a:solidFill>
                <a:latin typeface="微软雅黑" panose="020B0503020204020204" pitchFamily="34" charset="-122"/>
              </a:rPr>
              <a:t>工作进展</a:t>
            </a:r>
            <a:endParaRPr lang="zh-CN" altLang="en-US" sz="2400" b="1" spc="450" dirty="0">
              <a:solidFill>
                <a:schemeClr val="bg1"/>
              </a:solidFill>
              <a:latin typeface="微软雅黑" panose="020B0503020204020204" pitchFamily="34" charset="-122"/>
            </a:endParaRPr>
          </a:p>
        </p:txBody>
      </p:sp>
      <p:sp>
        <p:nvSpPr>
          <p:cNvPr id="24" name="任意多边形 23"/>
          <p:cNvSpPr>
            <a:spLocks noChangeAspect="1"/>
          </p:cNvSpPr>
          <p:nvPr/>
        </p:nvSpPr>
        <p:spPr>
          <a:xfrm>
            <a:off x="75450" y="372413"/>
            <a:ext cx="676531" cy="741769"/>
          </a:xfrm>
          <a:custGeom>
            <a:avLst/>
            <a:gdLst/>
            <a:ahLst/>
            <a:cxnLst/>
            <a:rect l="l" t="t" r="r" b="b"/>
            <a:pathLst>
              <a:path w="2724560" h="2987288">
                <a:moveTo>
                  <a:pt x="1920116" y="2701334"/>
                </a:moveTo>
                <a:lnTo>
                  <a:pt x="1530191" y="2963652"/>
                </a:lnTo>
                <a:lnTo>
                  <a:pt x="1806445" y="2976768"/>
                </a:lnTo>
                <a:close/>
                <a:moveTo>
                  <a:pt x="1933233" y="2696962"/>
                </a:moveTo>
                <a:lnTo>
                  <a:pt x="1819561" y="2976768"/>
                </a:lnTo>
                <a:lnTo>
                  <a:pt x="2352942" y="2950536"/>
                </a:lnTo>
                <a:close/>
                <a:moveTo>
                  <a:pt x="2125599" y="2452131"/>
                </a:moveTo>
                <a:lnTo>
                  <a:pt x="2366058" y="2938455"/>
                </a:lnTo>
                <a:lnTo>
                  <a:pt x="2405406" y="2720111"/>
                </a:lnTo>
                <a:close/>
                <a:moveTo>
                  <a:pt x="2103740" y="2436375"/>
                </a:moveTo>
                <a:lnTo>
                  <a:pt x="1937604" y="2689555"/>
                </a:lnTo>
                <a:lnTo>
                  <a:pt x="2348570" y="2934005"/>
                </a:lnTo>
                <a:close/>
                <a:moveTo>
                  <a:pt x="1723350" y="2436375"/>
                </a:moveTo>
                <a:lnTo>
                  <a:pt x="1552157" y="2885988"/>
                </a:lnTo>
                <a:lnTo>
                  <a:pt x="1525819" y="2956255"/>
                </a:lnTo>
                <a:lnTo>
                  <a:pt x="1920116" y="2689555"/>
                </a:lnTo>
                <a:lnTo>
                  <a:pt x="1854537" y="2606617"/>
                </a:lnTo>
                <a:close/>
                <a:moveTo>
                  <a:pt x="2348570" y="2401280"/>
                </a:moveTo>
                <a:lnTo>
                  <a:pt x="2116855" y="2432010"/>
                </a:lnTo>
                <a:lnTo>
                  <a:pt x="2138715" y="2453836"/>
                </a:lnTo>
                <a:lnTo>
                  <a:pt x="2405406" y="2702651"/>
                </a:lnTo>
                <a:close/>
                <a:moveTo>
                  <a:pt x="1552157" y="2374392"/>
                </a:moveTo>
                <a:lnTo>
                  <a:pt x="1521447" y="2934005"/>
                </a:lnTo>
                <a:lnTo>
                  <a:pt x="1639948" y="2619712"/>
                </a:lnTo>
                <a:lnTo>
                  <a:pt x="1710182" y="2427645"/>
                </a:lnTo>
                <a:lnTo>
                  <a:pt x="1604832" y="2392317"/>
                </a:lnTo>
                <a:close/>
                <a:moveTo>
                  <a:pt x="244830" y="2245419"/>
                </a:moveTo>
                <a:lnTo>
                  <a:pt x="227343" y="2254163"/>
                </a:lnTo>
                <a:lnTo>
                  <a:pt x="100555" y="2328486"/>
                </a:lnTo>
                <a:lnTo>
                  <a:pt x="139903" y="2385322"/>
                </a:lnTo>
                <a:lnTo>
                  <a:pt x="161763" y="2359090"/>
                </a:lnTo>
                <a:close/>
                <a:moveTo>
                  <a:pt x="262318" y="2241047"/>
                </a:moveTo>
                <a:lnTo>
                  <a:pt x="205483" y="2315370"/>
                </a:lnTo>
                <a:lnTo>
                  <a:pt x="148647" y="2389694"/>
                </a:lnTo>
                <a:lnTo>
                  <a:pt x="332270" y="2429092"/>
                </a:lnTo>
                <a:lnTo>
                  <a:pt x="301666" y="2332858"/>
                </a:lnTo>
                <a:close/>
                <a:moveTo>
                  <a:pt x="2514705" y="2227931"/>
                </a:moveTo>
                <a:lnTo>
                  <a:pt x="2366058" y="2389694"/>
                </a:lnTo>
                <a:lnTo>
                  <a:pt x="2693956" y="2402823"/>
                </a:lnTo>
                <a:close/>
                <a:moveTo>
                  <a:pt x="1758353" y="2184211"/>
                </a:moveTo>
                <a:lnTo>
                  <a:pt x="1732122" y="2380950"/>
                </a:lnTo>
                <a:lnTo>
                  <a:pt x="1727740" y="2420336"/>
                </a:lnTo>
                <a:lnTo>
                  <a:pt x="1915745" y="2661135"/>
                </a:lnTo>
                <a:close/>
                <a:moveTo>
                  <a:pt x="1766357" y="2173558"/>
                </a:moveTo>
                <a:lnTo>
                  <a:pt x="1932870" y="2672506"/>
                </a:lnTo>
                <a:lnTo>
                  <a:pt x="2042418" y="2510743"/>
                </a:lnTo>
                <a:lnTo>
                  <a:pt x="2094996" y="2427675"/>
                </a:lnTo>
                <a:close/>
                <a:moveTo>
                  <a:pt x="2715816" y="2099071"/>
                </a:moveTo>
                <a:lnTo>
                  <a:pt x="2584657" y="2182321"/>
                </a:lnTo>
                <a:lnTo>
                  <a:pt x="2523449" y="2221755"/>
                </a:lnTo>
                <a:lnTo>
                  <a:pt x="2702700" y="2401400"/>
                </a:lnTo>
                <a:close/>
                <a:moveTo>
                  <a:pt x="961834" y="2085926"/>
                </a:moveTo>
                <a:lnTo>
                  <a:pt x="769467" y="2379492"/>
                </a:lnTo>
                <a:lnTo>
                  <a:pt x="931231" y="2414545"/>
                </a:lnTo>
                <a:lnTo>
                  <a:pt x="935603" y="2357585"/>
                </a:lnTo>
                <a:close/>
                <a:moveTo>
                  <a:pt x="1455867" y="2077163"/>
                </a:moveTo>
                <a:lnTo>
                  <a:pt x="1547679" y="2361966"/>
                </a:lnTo>
                <a:lnTo>
                  <a:pt x="1700698" y="2414545"/>
                </a:lnTo>
                <a:lnTo>
                  <a:pt x="1622002" y="2300624"/>
                </a:lnTo>
                <a:close/>
                <a:moveTo>
                  <a:pt x="970578" y="2072782"/>
                </a:moveTo>
                <a:lnTo>
                  <a:pt x="948718" y="2326913"/>
                </a:lnTo>
                <a:lnTo>
                  <a:pt x="939974" y="2414545"/>
                </a:lnTo>
                <a:lnTo>
                  <a:pt x="1237269" y="2405782"/>
                </a:lnTo>
                <a:close/>
                <a:moveTo>
                  <a:pt x="48092" y="2059637"/>
                </a:moveTo>
                <a:lnTo>
                  <a:pt x="96183" y="2322532"/>
                </a:lnTo>
                <a:lnTo>
                  <a:pt x="174879" y="2274334"/>
                </a:lnTo>
                <a:lnTo>
                  <a:pt x="253574" y="2230518"/>
                </a:lnTo>
                <a:close/>
                <a:moveTo>
                  <a:pt x="1455867" y="2055255"/>
                </a:moveTo>
                <a:lnTo>
                  <a:pt x="1525819" y="2156032"/>
                </a:lnTo>
                <a:lnTo>
                  <a:pt x="1713814" y="2410163"/>
                </a:lnTo>
                <a:lnTo>
                  <a:pt x="1748830" y="2164795"/>
                </a:lnTo>
                <a:close/>
                <a:moveTo>
                  <a:pt x="1442751" y="2055255"/>
                </a:moveTo>
                <a:lnTo>
                  <a:pt x="1259128" y="2405782"/>
                </a:lnTo>
                <a:lnTo>
                  <a:pt x="1534563" y="2361966"/>
                </a:lnTo>
                <a:close/>
                <a:moveTo>
                  <a:pt x="1434007" y="2047738"/>
                </a:moveTo>
                <a:lnTo>
                  <a:pt x="979322" y="2060892"/>
                </a:lnTo>
                <a:lnTo>
                  <a:pt x="1250385" y="2400180"/>
                </a:lnTo>
                <a:close/>
                <a:moveTo>
                  <a:pt x="2074559" y="2030289"/>
                </a:moveTo>
                <a:lnTo>
                  <a:pt x="2105178" y="2417553"/>
                </a:lnTo>
                <a:lnTo>
                  <a:pt x="2341974" y="2391367"/>
                </a:lnTo>
                <a:close/>
                <a:moveTo>
                  <a:pt x="2061386" y="2024634"/>
                </a:moveTo>
                <a:lnTo>
                  <a:pt x="1912739" y="2090213"/>
                </a:lnTo>
                <a:lnTo>
                  <a:pt x="1764092" y="2164537"/>
                </a:lnTo>
                <a:lnTo>
                  <a:pt x="1930227" y="2286952"/>
                </a:lnTo>
                <a:lnTo>
                  <a:pt x="2092023" y="2414559"/>
                </a:lnTo>
                <a:lnTo>
                  <a:pt x="2070130" y="2116445"/>
                </a:lnTo>
                <a:close/>
                <a:moveTo>
                  <a:pt x="2560611" y="2007146"/>
                </a:moveTo>
                <a:lnTo>
                  <a:pt x="2521263" y="2208257"/>
                </a:lnTo>
                <a:lnTo>
                  <a:pt x="2556239" y="2186397"/>
                </a:lnTo>
                <a:lnTo>
                  <a:pt x="2704886" y="2090213"/>
                </a:lnTo>
                <a:close/>
                <a:moveTo>
                  <a:pt x="2236731" y="1932822"/>
                </a:moveTo>
                <a:lnTo>
                  <a:pt x="2074502" y="2015890"/>
                </a:lnTo>
                <a:lnTo>
                  <a:pt x="2337589" y="2374392"/>
                </a:lnTo>
                <a:lnTo>
                  <a:pt x="2298123" y="2190769"/>
                </a:lnTo>
                <a:close/>
                <a:moveTo>
                  <a:pt x="1033972" y="1833048"/>
                </a:moveTo>
                <a:lnTo>
                  <a:pt x="972764" y="2055255"/>
                </a:lnTo>
                <a:lnTo>
                  <a:pt x="1418706" y="2037782"/>
                </a:lnTo>
                <a:close/>
                <a:moveTo>
                  <a:pt x="815373" y="1819963"/>
                </a:moveTo>
                <a:lnTo>
                  <a:pt x="500591" y="2055255"/>
                </a:lnTo>
                <a:lnTo>
                  <a:pt x="268876" y="2234900"/>
                </a:lnTo>
                <a:lnTo>
                  <a:pt x="290736" y="2300624"/>
                </a:lnTo>
                <a:lnTo>
                  <a:pt x="338828" y="2427675"/>
                </a:lnTo>
                <a:lnTo>
                  <a:pt x="675470" y="1994221"/>
                </a:lnTo>
                <a:close/>
                <a:moveTo>
                  <a:pt x="1532377" y="1815576"/>
                </a:moveTo>
                <a:lnTo>
                  <a:pt x="1051460" y="1828692"/>
                </a:lnTo>
                <a:lnTo>
                  <a:pt x="1440566" y="2033426"/>
                </a:lnTo>
                <a:lnTo>
                  <a:pt x="1471169" y="1963729"/>
                </a:lnTo>
                <a:close/>
                <a:moveTo>
                  <a:pt x="2683026" y="1811189"/>
                </a:moveTo>
                <a:lnTo>
                  <a:pt x="2661166" y="1846116"/>
                </a:lnTo>
                <a:lnTo>
                  <a:pt x="2564983" y="1998577"/>
                </a:lnTo>
                <a:lnTo>
                  <a:pt x="2713630" y="2077163"/>
                </a:lnTo>
                <a:close/>
                <a:moveTo>
                  <a:pt x="2355128" y="1811189"/>
                </a:moveTo>
                <a:lnTo>
                  <a:pt x="2355128" y="2383874"/>
                </a:lnTo>
                <a:lnTo>
                  <a:pt x="2508147" y="2217374"/>
                </a:lnTo>
                <a:lnTo>
                  <a:pt x="2446940" y="2055255"/>
                </a:lnTo>
                <a:close/>
                <a:moveTo>
                  <a:pt x="2680840" y="1801663"/>
                </a:moveTo>
                <a:lnTo>
                  <a:pt x="2580285" y="1814779"/>
                </a:lnTo>
                <a:lnTo>
                  <a:pt x="2567146" y="1976542"/>
                </a:lnTo>
                <a:close/>
                <a:moveTo>
                  <a:pt x="2365302" y="1801663"/>
                </a:moveTo>
                <a:lnTo>
                  <a:pt x="2514491" y="2199513"/>
                </a:lnTo>
                <a:lnTo>
                  <a:pt x="2553982" y="2002774"/>
                </a:lnTo>
                <a:close/>
                <a:moveTo>
                  <a:pt x="856907" y="1801663"/>
                </a:moveTo>
                <a:lnTo>
                  <a:pt x="778211" y="2295696"/>
                </a:lnTo>
                <a:lnTo>
                  <a:pt x="769467" y="2356904"/>
                </a:lnTo>
                <a:lnTo>
                  <a:pt x="961834" y="2059610"/>
                </a:lnTo>
                <a:lnTo>
                  <a:pt x="918115" y="1950310"/>
                </a:lnTo>
                <a:close/>
                <a:moveTo>
                  <a:pt x="843791" y="1801663"/>
                </a:moveTo>
                <a:lnTo>
                  <a:pt x="354130" y="2432047"/>
                </a:lnTo>
                <a:lnTo>
                  <a:pt x="756352" y="2378873"/>
                </a:lnTo>
                <a:close/>
                <a:moveTo>
                  <a:pt x="2348095" y="1798029"/>
                </a:moveTo>
                <a:lnTo>
                  <a:pt x="2247195" y="1928451"/>
                </a:lnTo>
                <a:lnTo>
                  <a:pt x="2317147" y="2221373"/>
                </a:lnTo>
                <a:lnTo>
                  <a:pt x="2347751" y="2352532"/>
                </a:lnTo>
                <a:close/>
                <a:moveTo>
                  <a:pt x="2369920" y="1789254"/>
                </a:moveTo>
                <a:lnTo>
                  <a:pt x="2553243" y="1990478"/>
                </a:lnTo>
                <a:lnTo>
                  <a:pt x="2562001" y="1872434"/>
                </a:lnTo>
                <a:lnTo>
                  <a:pt x="2566397" y="1815576"/>
                </a:lnTo>
                <a:close/>
                <a:moveTo>
                  <a:pt x="865651" y="1789254"/>
                </a:moveTo>
                <a:lnTo>
                  <a:pt x="966206" y="2047313"/>
                </a:lnTo>
                <a:lnTo>
                  <a:pt x="1027414" y="1828715"/>
                </a:lnTo>
                <a:close/>
                <a:moveTo>
                  <a:pt x="148647" y="1688354"/>
                </a:moveTo>
                <a:lnTo>
                  <a:pt x="43720" y="2042942"/>
                </a:lnTo>
                <a:lnTo>
                  <a:pt x="257946" y="2213449"/>
                </a:lnTo>
                <a:close/>
                <a:moveTo>
                  <a:pt x="135531" y="1688354"/>
                </a:moveTo>
                <a:lnTo>
                  <a:pt x="8744" y="1824343"/>
                </a:lnTo>
                <a:lnTo>
                  <a:pt x="39348" y="2021082"/>
                </a:lnTo>
                <a:lnTo>
                  <a:pt x="91811" y="1850574"/>
                </a:lnTo>
                <a:close/>
                <a:moveTo>
                  <a:pt x="2042507" y="1683967"/>
                </a:moveTo>
                <a:lnTo>
                  <a:pt x="2073111" y="2007966"/>
                </a:lnTo>
                <a:lnTo>
                  <a:pt x="2234609" y="1924898"/>
                </a:lnTo>
                <a:lnTo>
                  <a:pt x="2186596" y="1863691"/>
                </a:lnTo>
                <a:close/>
                <a:moveTo>
                  <a:pt x="1985584" y="1683967"/>
                </a:moveTo>
                <a:lnTo>
                  <a:pt x="1547712" y="1815576"/>
                </a:lnTo>
                <a:lnTo>
                  <a:pt x="1482099" y="1968618"/>
                </a:lnTo>
                <a:lnTo>
                  <a:pt x="1455867" y="2025454"/>
                </a:lnTo>
                <a:close/>
                <a:moveTo>
                  <a:pt x="2026410" y="1679580"/>
                </a:moveTo>
                <a:lnTo>
                  <a:pt x="1895251" y="1916154"/>
                </a:lnTo>
                <a:lnTo>
                  <a:pt x="1764092" y="2147869"/>
                </a:lnTo>
                <a:lnTo>
                  <a:pt x="1895251" y="2091033"/>
                </a:lnTo>
                <a:lnTo>
                  <a:pt x="2061386" y="2012338"/>
                </a:lnTo>
                <a:lnTo>
                  <a:pt x="2052642" y="1946758"/>
                </a:lnTo>
                <a:close/>
                <a:moveTo>
                  <a:pt x="2017666" y="1679580"/>
                </a:moveTo>
                <a:lnTo>
                  <a:pt x="1453682" y="2042942"/>
                </a:lnTo>
                <a:lnTo>
                  <a:pt x="1750976" y="2156613"/>
                </a:lnTo>
                <a:close/>
                <a:moveTo>
                  <a:pt x="640494" y="1610116"/>
                </a:moveTo>
                <a:lnTo>
                  <a:pt x="286364" y="2209076"/>
                </a:lnTo>
                <a:lnTo>
                  <a:pt x="845977" y="1780480"/>
                </a:lnTo>
                <a:close/>
                <a:moveTo>
                  <a:pt x="2320152" y="1597000"/>
                </a:moveTo>
                <a:lnTo>
                  <a:pt x="2250201" y="1907410"/>
                </a:lnTo>
                <a:lnTo>
                  <a:pt x="2346384" y="1776251"/>
                </a:lnTo>
                <a:close/>
                <a:moveTo>
                  <a:pt x="395664" y="1597000"/>
                </a:moveTo>
                <a:lnTo>
                  <a:pt x="233901" y="1640720"/>
                </a:lnTo>
                <a:lnTo>
                  <a:pt x="155205" y="1666952"/>
                </a:lnTo>
                <a:lnTo>
                  <a:pt x="264504" y="2209076"/>
                </a:lnTo>
                <a:lnTo>
                  <a:pt x="286364" y="2112893"/>
                </a:lnTo>
                <a:close/>
                <a:moveTo>
                  <a:pt x="413152" y="1592622"/>
                </a:moveTo>
                <a:lnTo>
                  <a:pt x="277620" y="2200332"/>
                </a:lnTo>
                <a:lnTo>
                  <a:pt x="631750" y="1610116"/>
                </a:lnTo>
                <a:close/>
                <a:moveTo>
                  <a:pt x="1017304" y="1579471"/>
                </a:moveTo>
                <a:lnTo>
                  <a:pt x="657982" y="1610116"/>
                </a:lnTo>
                <a:lnTo>
                  <a:pt x="855448" y="1771879"/>
                </a:lnTo>
                <a:close/>
                <a:moveTo>
                  <a:pt x="2311279" y="1569886"/>
                </a:moveTo>
                <a:lnTo>
                  <a:pt x="2039526" y="1666419"/>
                </a:lnTo>
                <a:lnTo>
                  <a:pt x="2236731" y="1916154"/>
                </a:lnTo>
                <a:lnTo>
                  <a:pt x="2267427" y="1776093"/>
                </a:lnTo>
                <a:close/>
                <a:moveTo>
                  <a:pt x="1764092" y="1477633"/>
                </a:moveTo>
                <a:lnTo>
                  <a:pt x="1694140" y="1587453"/>
                </a:lnTo>
                <a:lnTo>
                  <a:pt x="1554237" y="1802415"/>
                </a:lnTo>
                <a:lnTo>
                  <a:pt x="2022038" y="1662032"/>
                </a:lnTo>
                <a:close/>
                <a:moveTo>
                  <a:pt x="1519261" y="1363415"/>
                </a:moveTo>
                <a:lnTo>
                  <a:pt x="1545493" y="1793641"/>
                </a:lnTo>
                <a:lnTo>
                  <a:pt x="1755348" y="1473240"/>
                </a:lnTo>
                <a:close/>
                <a:moveTo>
                  <a:pt x="780397" y="1301913"/>
                </a:moveTo>
                <a:lnTo>
                  <a:pt x="666726" y="1556706"/>
                </a:lnTo>
                <a:lnTo>
                  <a:pt x="649238" y="1596227"/>
                </a:lnTo>
                <a:lnTo>
                  <a:pt x="1016484" y="1569886"/>
                </a:lnTo>
                <a:close/>
                <a:moveTo>
                  <a:pt x="448127" y="1297930"/>
                </a:moveTo>
                <a:lnTo>
                  <a:pt x="163949" y="1652060"/>
                </a:lnTo>
                <a:lnTo>
                  <a:pt x="400035" y="1582108"/>
                </a:lnTo>
                <a:close/>
                <a:moveTo>
                  <a:pt x="793513" y="1297520"/>
                </a:moveTo>
                <a:lnTo>
                  <a:pt x="1012112" y="1543527"/>
                </a:lnTo>
                <a:lnTo>
                  <a:pt x="1029600" y="1565492"/>
                </a:lnTo>
                <a:lnTo>
                  <a:pt x="1239455" y="1297520"/>
                </a:lnTo>
                <a:close/>
                <a:moveTo>
                  <a:pt x="461243" y="1297520"/>
                </a:moveTo>
                <a:lnTo>
                  <a:pt x="426267" y="1508383"/>
                </a:lnTo>
                <a:lnTo>
                  <a:pt x="413152" y="1583064"/>
                </a:lnTo>
                <a:lnTo>
                  <a:pt x="631750" y="1596227"/>
                </a:lnTo>
                <a:close/>
                <a:moveTo>
                  <a:pt x="465615" y="1284814"/>
                </a:moveTo>
                <a:lnTo>
                  <a:pt x="553055" y="1437833"/>
                </a:lnTo>
                <a:lnTo>
                  <a:pt x="640494" y="1590852"/>
                </a:lnTo>
                <a:lnTo>
                  <a:pt x="657982" y="1551504"/>
                </a:lnTo>
                <a:lnTo>
                  <a:pt x="771793" y="1297930"/>
                </a:lnTo>
                <a:close/>
                <a:moveTo>
                  <a:pt x="2385732" y="1184258"/>
                </a:moveTo>
                <a:lnTo>
                  <a:pt x="2044718" y="1652060"/>
                </a:lnTo>
                <a:lnTo>
                  <a:pt x="2315780" y="1555876"/>
                </a:lnTo>
                <a:close/>
                <a:moveTo>
                  <a:pt x="2376988" y="1179886"/>
                </a:moveTo>
                <a:lnTo>
                  <a:pt x="1773655" y="1468437"/>
                </a:lnTo>
                <a:lnTo>
                  <a:pt x="1869839" y="1538388"/>
                </a:lnTo>
                <a:lnTo>
                  <a:pt x="2031602" y="1652060"/>
                </a:lnTo>
                <a:close/>
                <a:moveTo>
                  <a:pt x="1887327" y="1175514"/>
                </a:moveTo>
                <a:lnTo>
                  <a:pt x="1524453" y="1354765"/>
                </a:lnTo>
                <a:lnTo>
                  <a:pt x="1760539" y="1464065"/>
                </a:lnTo>
                <a:lnTo>
                  <a:pt x="1834863" y="1289186"/>
                </a:lnTo>
                <a:close/>
                <a:moveTo>
                  <a:pt x="1904815" y="1166770"/>
                </a:moveTo>
                <a:lnTo>
                  <a:pt x="1778027" y="1455321"/>
                </a:lnTo>
                <a:lnTo>
                  <a:pt x="2372616" y="1166770"/>
                </a:lnTo>
                <a:close/>
                <a:moveTo>
                  <a:pt x="875098" y="1128379"/>
                </a:moveTo>
                <a:lnTo>
                  <a:pt x="792121" y="1290142"/>
                </a:lnTo>
                <a:lnTo>
                  <a:pt x="1228845" y="1290142"/>
                </a:lnTo>
                <a:close/>
                <a:moveTo>
                  <a:pt x="651424" y="1110891"/>
                </a:moveTo>
                <a:lnTo>
                  <a:pt x="472173" y="1277026"/>
                </a:lnTo>
                <a:lnTo>
                  <a:pt x="774652" y="1290142"/>
                </a:lnTo>
                <a:close/>
                <a:moveTo>
                  <a:pt x="1538955" y="975360"/>
                </a:moveTo>
                <a:lnTo>
                  <a:pt x="1259128" y="1290142"/>
                </a:lnTo>
                <a:lnTo>
                  <a:pt x="1259128" y="1298886"/>
                </a:lnTo>
                <a:lnTo>
                  <a:pt x="1254757" y="1298886"/>
                </a:lnTo>
                <a:lnTo>
                  <a:pt x="1036158" y="1578692"/>
                </a:lnTo>
                <a:lnTo>
                  <a:pt x="865651" y="1780480"/>
                </a:lnTo>
                <a:lnTo>
                  <a:pt x="1032606" y="1816539"/>
                </a:lnTo>
                <a:lnTo>
                  <a:pt x="1538955" y="1803542"/>
                </a:lnTo>
                <a:lnTo>
                  <a:pt x="1512703" y="1360094"/>
                </a:lnTo>
                <a:lnTo>
                  <a:pt x="1512703" y="1355722"/>
                </a:lnTo>
                <a:cubicBezTo>
                  <a:pt x="1512703" y="1356450"/>
                  <a:pt x="1512703" y="1354993"/>
                  <a:pt x="1512703" y="1351350"/>
                </a:cubicBezTo>
                <a:close/>
                <a:moveTo>
                  <a:pt x="745422" y="961288"/>
                </a:moveTo>
                <a:lnTo>
                  <a:pt x="787775" y="1274430"/>
                </a:lnTo>
                <a:lnTo>
                  <a:pt x="866471" y="1121411"/>
                </a:lnTo>
                <a:close/>
                <a:moveTo>
                  <a:pt x="732306" y="956916"/>
                </a:moveTo>
                <a:lnTo>
                  <a:pt x="653610" y="1101191"/>
                </a:lnTo>
                <a:lnTo>
                  <a:pt x="771793" y="1276070"/>
                </a:lnTo>
                <a:close/>
                <a:moveTo>
                  <a:pt x="1690998" y="939482"/>
                </a:moveTo>
                <a:lnTo>
                  <a:pt x="1524936" y="1341649"/>
                </a:lnTo>
                <a:lnTo>
                  <a:pt x="1708486" y="1254210"/>
                </a:lnTo>
                <a:lnTo>
                  <a:pt x="1887736" y="1162398"/>
                </a:lnTo>
                <a:close/>
                <a:moveTo>
                  <a:pt x="1682254" y="935165"/>
                </a:moveTo>
                <a:lnTo>
                  <a:pt x="1594814" y="952544"/>
                </a:lnTo>
                <a:lnTo>
                  <a:pt x="1551095" y="961288"/>
                </a:lnTo>
                <a:lnTo>
                  <a:pt x="1524936" y="1319789"/>
                </a:lnTo>
                <a:lnTo>
                  <a:pt x="1586070" y="1166770"/>
                </a:lnTo>
                <a:close/>
                <a:moveTo>
                  <a:pt x="2077508" y="934646"/>
                </a:moveTo>
                <a:lnTo>
                  <a:pt x="1911373" y="1157616"/>
                </a:lnTo>
                <a:lnTo>
                  <a:pt x="2379174" y="1157616"/>
                </a:lnTo>
                <a:lnTo>
                  <a:pt x="2178063" y="1008969"/>
                </a:lnTo>
                <a:close/>
                <a:moveTo>
                  <a:pt x="2322338" y="904015"/>
                </a:moveTo>
                <a:lnTo>
                  <a:pt x="2090624" y="930274"/>
                </a:lnTo>
                <a:lnTo>
                  <a:pt x="2387918" y="1148873"/>
                </a:lnTo>
                <a:close/>
                <a:moveTo>
                  <a:pt x="1372341" y="889206"/>
                </a:moveTo>
                <a:lnTo>
                  <a:pt x="1328617" y="1050913"/>
                </a:lnTo>
                <a:lnTo>
                  <a:pt x="1267289" y="1269512"/>
                </a:lnTo>
                <a:lnTo>
                  <a:pt x="1538015" y="959102"/>
                </a:lnTo>
                <a:close/>
                <a:moveTo>
                  <a:pt x="1359262" y="889206"/>
                </a:moveTo>
                <a:lnTo>
                  <a:pt x="881798" y="1116493"/>
                </a:lnTo>
                <a:lnTo>
                  <a:pt x="1245386" y="1282628"/>
                </a:lnTo>
                <a:lnTo>
                  <a:pt x="1319856" y="1037797"/>
                </a:lnTo>
                <a:close/>
                <a:moveTo>
                  <a:pt x="1337379" y="889206"/>
                </a:moveTo>
                <a:lnTo>
                  <a:pt x="745422" y="945986"/>
                </a:lnTo>
                <a:lnTo>
                  <a:pt x="868657" y="1112121"/>
                </a:lnTo>
                <a:close/>
                <a:moveTo>
                  <a:pt x="1727750" y="690772"/>
                </a:moveTo>
                <a:lnTo>
                  <a:pt x="1697073" y="926858"/>
                </a:lnTo>
                <a:lnTo>
                  <a:pt x="1885141" y="1136713"/>
                </a:lnTo>
                <a:close/>
                <a:moveTo>
                  <a:pt x="1736995" y="675880"/>
                </a:moveTo>
                <a:lnTo>
                  <a:pt x="1750019" y="719599"/>
                </a:lnTo>
                <a:lnTo>
                  <a:pt x="1903038" y="1152943"/>
                </a:lnTo>
                <a:lnTo>
                  <a:pt x="2064802" y="929506"/>
                </a:lnTo>
                <a:lnTo>
                  <a:pt x="1819971" y="741459"/>
                </a:lnTo>
                <a:close/>
                <a:moveTo>
                  <a:pt x="1031376" y="667136"/>
                </a:moveTo>
                <a:lnTo>
                  <a:pt x="751570" y="933887"/>
                </a:lnTo>
                <a:lnTo>
                  <a:pt x="1354902" y="876990"/>
                </a:lnTo>
                <a:close/>
                <a:moveTo>
                  <a:pt x="1249975" y="640904"/>
                </a:moveTo>
                <a:lnTo>
                  <a:pt x="1048864" y="667136"/>
                </a:lnTo>
                <a:lnTo>
                  <a:pt x="1354902" y="863875"/>
                </a:lnTo>
                <a:lnTo>
                  <a:pt x="1337414" y="828899"/>
                </a:lnTo>
                <a:close/>
                <a:moveTo>
                  <a:pt x="1551095" y="592812"/>
                </a:moveTo>
                <a:lnTo>
                  <a:pt x="1551095" y="951412"/>
                </a:lnTo>
                <a:lnTo>
                  <a:pt x="1684629" y="920744"/>
                </a:lnTo>
                <a:lnTo>
                  <a:pt x="1617862" y="754575"/>
                </a:lnTo>
                <a:close/>
                <a:moveTo>
                  <a:pt x="1538935" y="585298"/>
                </a:moveTo>
                <a:lnTo>
                  <a:pt x="1434007" y="773293"/>
                </a:lnTo>
                <a:lnTo>
                  <a:pt x="1377172" y="882592"/>
                </a:lnTo>
                <a:lnTo>
                  <a:pt x="1503959" y="935056"/>
                </a:lnTo>
                <a:lnTo>
                  <a:pt x="1538935" y="948172"/>
                </a:lnTo>
                <a:close/>
                <a:moveTo>
                  <a:pt x="1562571" y="577100"/>
                </a:moveTo>
                <a:lnTo>
                  <a:pt x="1689358" y="900626"/>
                </a:lnTo>
                <a:lnTo>
                  <a:pt x="1719750" y="668445"/>
                </a:lnTo>
                <a:lnTo>
                  <a:pt x="1650011" y="624706"/>
                </a:lnTo>
                <a:close/>
                <a:moveTo>
                  <a:pt x="1531967" y="572728"/>
                </a:moveTo>
                <a:lnTo>
                  <a:pt x="1330856" y="620395"/>
                </a:lnTo>
                <a:lnTo>
                  <a:pt x="1260905" y="637780"/>
                </a:lnTo>
                <a:lnTo>
                  <a:pt x="1361460" y="852438"/>
                </a:lnTo>
                <a:lnTo>
                  <a:pt x="1370204" y="874342"/>
                </a:lnTo>
                <a:close/>
                <a:moveTo>
                  <a:pt x="2373026" y="567836"/>
                </a:moveTo>
                <a:lnTo>
                  <a:pt x="2198147" y="777883"/>
                </a:lnTo>
                <a:lnTo>
                  <a:pt x="2084475" y="922290"/>
                </a:lnTo>
                <a:lnTo>
                  <a:pt x="2316190" y="896034"/>
                </a:lnTo>
                <a:close/>
                <a:moveTo>
                  <a:pt x="2032577" y="528561"/>
                </a:moveTo>
                <a:lnTo>
                  <a:pt x="1736403" y="664108"/>
                </a:lnTo>
                <a:lnTo>
                  <a:pt x="1901912" y="791011"/>
                </a:lnTo>
                <a:lnTo>
                  <a:pt x="2066987" y="913538"/>
                </a:lnTo>
                <a:lnTo>
                  <a:pt x="2041224" y="624724"/>
                </a:lnTo>
                <a:close/>
                <a:moveTo>
                  <a:pt x="2045518" y="524239"/>
                </a:moveTo>
                <a:lnTo>
                  <a:pt x="2058400" y="681611"/>
                </a:lnTo>
                <a:lnTo>
                  <a:pt x="2075731" y="913538"/>
                </a:lnTo>
                <a:lnTo>
                  <a:pt x="2193775" y="764755"/>
                </a:lnTo>
                <a:lnTo>
                  <a:pt x="2368654" y="550332"/>
                </a:lnTo>
                <a:close/>
                <a:moveTo>
                  <a:pt x="1313778" y="247016"/>
                </a:moveTo>
                <a:lnTo>
                  <a:pt x="1038344" y="657951"/>
                </a:lnTo>
                <a:lnTo>
                  <a:pt x="1243827" y="627378"/>
                </a:lnTo>
                <a:lnTo>
                  <a:pt x="1291918" y="369432"/>
                </a:lnTo>
                <a:close/>
                <a:moveTo>
                  <a:pt x="2348570" y="146871"/>
                </a:moveTo>
                <a:lnTo>
                  <a:pt x="2199923" y="330494"/>
                </a:lnTo>
                <a:lnTo>
                  <a:pt x="2051276" y="509745"/>
                </a:lnTo>
                <a:lnTo>
                  <a:pt x="2379174" y="540382"/>
                </a:lnTo>
                <a:close/>
                <a:moveTo>
                  <a:pt x="2144644" y="82558"/>
                </a:moveTo>
                <a:lnTo>
                  <a:pt x="1283174" y="620274"/>
                </a:lnTo>
                <a:lnTo>
                  <a:pt x="1541121" y="554694"/>
                </a:lnTo>
                <a:lnTo>
                  <a:pt x="1960831" y="227014"/>
                </a:lnTo>
                <a:close/>
                <a:moveTo>
                  <a:pt x="2214806" y="51917"/>
                </a:moveTo>
                <a:lnTo>
                  <a:pt x="1746604" y="646505"/>
                </a:lnTo>
                <a:lnTo>
                  <a:pt x="2035154" y="511272"/>
                </a:lnTo>
                <a:close/>
                <a:moveTo>
                  <a:pt x="2197266" y="51917"/>
                </a:moveTo>
                <a:lnTo>
                  <a:pt x="1554237" y="559066"/>
                </a:lnTo>
                <a:lnTo>
                  <a:pt x="1720372" y="655249"/>
                </a:lnTo>
                <a:close/>
                <a:moveTo>
                  <a:pt x="2236731" y="30447"/>
                </a:moveTo>
                <a:lnTo>
                  <a:pt x="2052642" y="489661"/>
                </a:lnTo>
                <a:lnTo>
                  <a:pt x="2341974" y="135088"/>
                </a:lnTo>
                <a:close/>
                <a:moveTo>
                  <a:pt x="1530209" y="30447"/>
                </a:moveTo>
                <a:lnTo>
                  <a:pt x="1326894" y="227342"/>
                </a:lnTo>
                <a:lnTo>
                  <a:pt x="1265687" y="590216"/>
                </a:lnTo>
                <a:close/>
                <a:moveTo>
                  <a:pt x="2207369" y="26153"/>
                </a:moveTo>
                <a:lnTo>
                  <a:pt x="1827913" y="39035"/>
                </a:lnTo>
                <a:lnTo>
                  <a:pt x="1285360" y="607434"/>
                </a:lnTo>
                <a:close/>
                <a:moveTo>
                  <a:pt x="1552157" y="8743"/>
                </a:moveTo>
                <a:lnTo>
                  <a:pt x="1272244" y="603059"/>
                </a:lnTo>
                <a:lnTo>
                  <a:pt x="1517075" y="349365"/>
                </a:lnTo>
                <a:lnTo>
                  <a:pt x="1814850" y="39035"/>
                </a:lnTo>
                <a:close/>
                <a:moveTo>
                  <a:pt x="1547767" y="0"/>
                </a:moveTo>
                <a:lnTo>
                  <a:pt x="1823559" y="30447"/>
                </a:lnTo>
                <a:lnTo>
                  <a:pt x="2233690" y="13116"/>
                </a:lnTo>
                <a:cubicBezTo>
                  <a:pt x="2233873" y="13116"/>
                  <a:pt x="2234604" y="13116"/>
                  <a:pt x="2235884" y="13116"/>
                </a:cubicBezTo>
                <a:cubicBezTo>
                  <a:pt x="2237163" y="13116"/>
                  <a:pt x="2237894" y="13116"/>
                  <a:pt x="2238077" y="13116"/>
                </a:cubicBezTo>
                <a:lnTo>
                  <a:pt x="2238077" y="17487"/>
                </a:lnTo>
                <a:lnTo>
                  <a:pt x="2356526" y="130663"/>
                </a:lnTo>
                <a:lnTo>
                  <a:pt x="2356526" y="135037"/>
                </a:lnTo>
                <a:lnTo>
                  <a:pt x="2387242" y="546197"/>
                </a:lnTo>
                <a:cubicBezTo>
                  <a:pt x="2387242" y="546106"/>
                  <a:pt x="2387242" y="546288"/>
                  <a:pt x="2387242" y="546744"/>
                </a:cubicBezTo>
                <a:cubicBezTo>
                  <a:pt x="2387242" y="547199"/>
                  <a:pt x="2387242" y="548475"/>
                  <a:pt x="2387242" y="550571"/>
                </a:cubicBezTo>
                <a:lnTo>
                  <a:pt x="2325816" y="900495"/>
                </a:lnTo>
                <a:lnTo>
                  <a:pt x="2400405" y="1162937"/>
                </a:lnTo>
                <a:cubicBezTo>
                  <a:pt x="2400405" y="1163119"/>
                  <a:pt x="2400405" y="1163848"/>
                  <a:pt x="2400405" y="1165124"/>
                </a:cubicBezTo>
                <a:cubicBezTo>
                  <a:pt x="2400405" y="1166400"/>
                  <a:pt x="2400405" y="1167129"/>
                  <a:pt x="2400405" y="1167311"/>
                </a:cubicBezTo>
                <a:lnTo>
                  <a:pt x="2330203" y="1560975"/>
                </a:lnTo>
                <a:lnTo>
                  <a:pt x="2356526" y="1775303"/>
                </a:lnTo>
                <a:lnTo>
                  <a:pt x="2571534" y="1805921"/>
                </a:lnTo>
                <a:lnTo>
                  <a:pt x="2689584" y="1788425"/>
                </a:lnTo>
                <a:cubicBezTo>
                  <a:pt x="2691679" y="1788334"/>
                  <a:pt x="2692954" y="1788516"/>
                  <a:pt x="2693410" y="1788972"/>
                </a:cubicBezTo>
                <a:cubicBezTo>
                  <a:pt x="2693865" y="1789428"/>
                  <a:pt x="2694047" y="1790703"/>
                  <a:pt x="2693956" y="1792799"/>
                </a:cubicBezTo>
                <a:lnTo>
                  <a:pt x="2724560" y="2081545"/>
                </a:lnTo>
                <a:lnTo>
                  <a:pt x="2724560" y="2085926"/>
                </a:lnTo>
                <a:cubicBezTo>
                  <a:pt x="2724560" y="2089593"/>
                  <a:pt x="2724560" y="2091023"/>
                  <a:pt x="2724560" y="2090213"/>
                </a:cubicBezTo>
                <a:lnTo>
                  <a:pt x="2711444" y="2410187"/>
                </a:lnTo>
                <a:cubicBezTo>
                  <a:pt x="2711262" y="2412282"/>
                  <a:pt x="2710533" y="2413558"/>
                  <a:pt x="2709258" y="2414013"/>
                </a:cubicBezTo>
                <a:cubicBezTo>
                  <a:pt x="2707983" y="2414468"/>
                  <a:pt x="2707254" y="2414651"/>
                  <a:pt x="2707072" y="2414559"/>
                </a:cubicBezTo>
                <a:lnTo>
                  <a:pt x="2702700" y="2414559"/>
                </a:lnTo>
                <a:lnTo>
                  <a:pt x="2356526" y="2401280"/>
                </a:lnTo>
                <a:lnTo>
                  <a:pt x="2417957" y="2720598"/>
                </a:lnTo>
                <a:lnTo>
                  <a:pt x="2374078" y="2956255"/>
                </a:lnTo>
                <a:cubicBezTo>
                  <a:pt x="2371975" y="2956162"/>
                  <a:pt x="2370696" y="2956348"/>
                  <a:pt x="2370238" y="2956811"/>
                </a:cubicBezTo>
                <a:cubicBezTo>
                  <a:pt x="2369781" y="2957275"/>
                  <a:pt x="2369599" y="2958573"/>
                  <a:pt x="2369690" y="2960705"/>
                </a:cubicBezTo>
                <a:cubicBezTo>
                  <a:pt x="2369507" y="2960705"/>
                  <a:pt x="2368776" y="2960705"/>
                  <a:pt x="2367496" y="2960705"/>
                </a:cubicBezTo>
                <a:cubicBezTo>
                  <a:pt x="2366216" y="2960705"/>
                  <a:pt x="2365485" y="2960705"/>
                  <a:pt x="2365302" y="2960705"/>
                </a:cubicBezTo>
                <a:lnTo>
                  <a:pt x="1814850" y="2987288"/>
                </a:lnTo>
                <a:lnTo>
                  <a:pt x="1810495" y="2987288"/>
                </a:lnTo>
                <a:cubicBezTo>
                  <a:pt x="1811221" y="2987288"/>
                  <a:pt x="1809769" y="2987288"/>
                  <a:pt x="1806141" y="2987288"/>
                </a:cubicBezTo>
                <a:lnTo>
                  <a:pt x="1512703" y="2974055"/>
                </a:lnTo>
                <a:cubicBezTo>
                  <a:pt x="1512703" y="2973870"/>
                  <a:pt x="1512703" y="2973128"/>
                  <a:pt x="1512703" y="2971830"/>
                </a:cubicBezTo>
                <a:cubicBezTo>
                  <a:pt x="1512703" y="2970532"/>
                  <a:pt x="1512703" y="2969791"/>
                  <a:pt x="1512703" y="2969605"/>
                </a:cubicBezTo>
                <a:lnTo>
                  <a:pt x="1512703" y="2965155"/>
                </a:lnTo>
                <a:lnTo>
                  <a:pt x="1538988" y="2370729"/>
                </a:lnTo>
                <a:lnTo>
                  <a:pt x="1254757" y="2414545"/>
                </a:lnTo>
                <a:lnTo>
                  <a:pt x="1250385" y="2414545"/>
                </a:lnTo>
                <a:lnTo>
                  <a:pt x="935603" y="2427668"/>
                </a:lnTo>
                <a:lnTo>
                  <a:pt x="931231" y="2423303"/>
                </a:lnTo>
                <a:lnTo>
                  <a:pt x="760724" y="2388255"/>
                </a:lnTo>
                <a:lnTo>
                  <a:pt x="345386" y="2445128"/>
                </a:lnTo>
                <a:lnTo>
                  <a:pt x="341014" y="2445128"/>
                </a:lnTo>
                <a:cubicBezTo>
                  <a:pt x="341743" y="2445128"/>
                  <a:pt x="340285" y="2445128"/>
                  <a:pt x="336642" y="2445128"/>
                </a:cubicBezTo>
                <a:lnTo>
                  <a:pt x="135531" y="2401400"/>
                </a:lnTo>
                <a:lnTo>
                  <a:pt x="131159" y="2397019"/>
                </a:lnTo>
                <a:lnTo>
                  <a:pt x="87439" y="2335677"/>
                </a:lnTo>
                <a:lnTo>
                  <a:pt x="87439" y="2331295"/>
                </a:lnTo>
                <a:lnTo>
                  <a:pt x="34976" y="2050874"/>
                </a:lnTo>
                <a:lnTo>
                  <a:pt x="34976" y="2046494"/>
                </a:lnTo>
                <a:lnTo>
                  <a:pt x="0" y="1823418"/>
                </a:lnTo>
                <a:lnTo>
                  <a:pt x="0" y="1819044"/>
                </a:lnTo>
                <a:lnTo>
                  <a:pt x="144275" y="1661578"/>
                </a:lnTo>
                <a:cubicBezTo>
                  <a:pt x="144184" y="1659482"/>
                  <a:pt x="144366" y="1658206"/>
                  <a:pt x="144821" y="1657750"/>
                </a:cubicBezTo>
                <a:cubicBezTo>
                  <a:pt x="145277" y="1657295"/>
                  <a:pt x="146552" y="1657113"/>
                  <a:pt x="148647" y="1657204"/>
                </a:cubicBezTo>
                <a:lnTo>
                  <a:pt x="454685" y="1276662"/>
                </a:lnTo>
                <a:lnTo>
                  <a:pt x="647052" y="1101700"/>
                </a:lnTo>
                <a:lnTo>
                  <a:pt x="734492" y="939861"/>
                </a:lnTo>
                <a:lnTo>
                  <a:pt x="1027414" y="659922"/>
                </a:lnTo>
                <a:lnTo>
                  <a:pt x="1320336" y="222518"/>
                </a:lnTo>
                <a:close/>
              </a:path>
            </a:pathLst>
          </a:custGeom>
          <a:solidFill>
            <a:schemeClr val="bg1"/>
          </a:solidFill>
          <a:ln w="1270">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34400">
              <a:solidFill>
                <a:srgbClr val="0070C0"/>
              </a:solidFill>
              <a:latin typeface="POLYA Regular" panose="00000500000000000000" pitchFamily="50" charset="0"/>
            </a:endParaRPr>
          </a:p>
        </p:txBody>
      </p:sp>
      <p:pic>
        <p:nvPicPr>
          <p:cNvPr id="2" name="图片 1" descr="屏幕剪辑"/>
          <p:cNvPicPr>
            <a:picLocks noChangeAspect="1"/>
          </p:cNvPicPr>
          <p:nvPr/>
        </p:nvPicPr>
        <p:blipFill rotWithShape="1">
          <a:blip r:embed="rId5">
            <a:extLst>
              <a:ext uri="{28A0092B-C50C-407E-A947-70E740481C1C}">
                <a14:useLocalDpi xmlns:a14="http://schemas.microsoft.com/office/drawing/2010/main" val="0"/>
              </a:ext>
            </a:extLst>
          </a:blip>
          <a:srcRect t="3434"/>
          <a:stretch/>
        </p:blipFill>
        <p:spPr>
          <a:xfrm>
            <a:off x="0" y="2846439"/>
            <a:ext cx="9144000" cy="2622292"/>
          </a:xfrm>
          <a:prstGeom prst="rect">
            <a:avLst/>
          </a:prstGeom>
        </p:spPr>
      </p:pic>
    </p:spTree>
    <p:custDataLst>
      <p:tags r:id="rId1"/>
    </p:custDataLst>
    <p:extLst>
      <p:ext uri="{BB962C8B-B14F-4D97-AF65-F5344CB8AC3E}">
        <p14:creationId xmlns:p14="http://schemas.microsoft.com/office/powerpoint/2010/main" val="3883625222"/>
      </p:ext>
    </p:extLst>
  </p:cSld>
  <p:clrMapOvr>
    <a:masterClrMapping/>
  </p:clrMapOvr>
  <p:transition spd="slow" advTm="48457">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rot="10800000" flipV="1">
            <a:off x="4016683" y="2700738"/>
            <a:ext cx="1332000" cy="1332000"/>
          </a:xfrm>
          <a:prstGeom prst="roundRect">
            <a:avLst>
              <a:gd name="adj" fmla="val 5039"/>
            </a:avLst>
          </a:prstGeom>
          <a:gradFill>
            <a:gsLst>
              <a:gs pos="82000">
                <a:schemeClr val="accent1">
                  <a:alpha val="88000"/>
                  <a:lumMod val="71000"/>
                  <a:lumOff val="29000"/>
                </a:schemeClr>
              </a:gs>
              <a:gs pos="8000">
                <a:schemeClr val="accent1">
                  <a:lumMod val="75000"/>
                  <a:alpha val="90000"/>
                </a:schemeClr>
              </a:gs>
            </a:gsLst>
            <a:lin ang="108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685766" eaLnBrk="1" fontAlgn="auto" hangingPunct="1">
              <a:spcBef>
                <a:spcPts val="0"/>
              </a:spcBef>
              <a:spcAft>
                <a:spcPts val="0"/>
              </a:spcAft>
              <a:defRPr/>
            </a:pPr>
            <a:r>
              <a:rPr lang="en-US" altLang="zh-CN" sz="5400" dirty="0" smtClean="0"/>
              <a:t>6</a:t>
            </a:r>
            <a:endParaRPr lang="zh-CN" altLang="en-US" sz="5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025" y="1452562"/>
            <a:ext cx="4933950" cy="3952875"/>
          </a:xfrm>
          <a:prstGeom prst="rect">
            <a:avLst/>
          </a:prstGeom>
        </p:spPr>
      </p:pic>
    </p:spTree>
    <p:extLst>
      <p:ext uri="{BB962C8B-B14F-4D97-AF65-F5344CB8AC3E}">
        <p14:creationId xmlns:p14="http://schemas.microsoft.com/office/powerpoint/2010/main" val="2983457125"/>
      </p:ext>
    </p:extLst>
  </p:cSld>
  <p:clrMapOvr>
    <a:masterClrMapping/>
  </p:clrMapOvr>
  <p:transition spd="slow" advTm="43111">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Freeform 5"/>
          <p:cNvSpPr>
            <a:spLocks/>
          </p:cNvSpPr>
          <p:nvPr/>
        </p:nvSpPr>
        <p:spPr bwMode="auto">
          <a:xfrm>
            <a:off x="688906" y="2592561"/>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sym typeface="Arial" panose="020B0604020202020204" pitchFamily="34" charset="0"/>
            </a:endParaRPr>
          </a:p>
        </p:txBody>
      </p:sp>
      <p:sp>
        <p:nvSpPr>
          <p:cNvPr id="25" name="Freeform 5"/>
          <p:cNvSpPr>
            <a:spLocks/>
          </p:cNvSpPr>
          <p:nvPr/>
        </p:nvSpPr>
        <p:spPr bwMode="auto">
          <a:xfrm>
            <a:off x="3636847" y="2597383"/>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sym typeface="Arial" panose="020B0604020202020204" pitchFamily="34" charset="0"/>
            </a:endParaRPr>
          </a:p>
        </p:txBody>
      </p:sp>
      <p:sp>
        <p:nvSpPr>
          <p:cNvPr id="34" name="Freeform 5"/>
          <p:cNvSpPr>
            <a:spLocks/>
          </p:cNvSpPr>
          <p:nvPr/>
        </p:nvSpPr>
        <p:spPr bwMode="auto">
          <a:xfrm>
            <a:off x="6554148" y="2597383"/>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sym typeface="Arial" panose="020B0604020202020204" pitchFamily="34" charset="0"/>
            </a:endParaRPr>
          </a:p>
        </p:txBody>
      </p:sp>
      <p:grpSp>
        <p:nvGrpSpPr>
          <p:cNvPr id="5" name="组合 4"/>
          <p:cNvGrpSpPr/>
          <p:nvPr/>
        </p:nvGrpSpPr>
        <p:grpSpPr>
          <a:xfrm>
            <a:off x="1346834" y="3326105"/>
            <a:ext cx="1324551" cy="1173938"/>
            <a:chOff x="1077031" y="2365399"/>
            <a:chExt cx="1324551" cy="1173938"/>
          </a:xfrm>
        </p:grpSpPr>
        <p:sp>
          <p:nvSpPr>
            <p:cNvPr id="24" name="Freeform 5"/>
            <p:cNvSpPr>
              <a:spLocks/>
            </p:cNvSpPr>
            <p:nvPr/>
          </p:nvSpPr>
          <p:spPr bwMode="auto">
            <a:xfrm>
              <a:off x="1077031" y="2365399"/>
              <a:ext cx="1324551" cy="117393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95000"/>
              </a:schemeClr>
            </a:solidFill>
            <a:ln w="50800">
              <a:noFill/>
            </a:ln>
            <a:effectLst>
              <a:outerShdw blurRad="101600" dist="50800" dir="2700000" algn="tl" rotWithShape="0">
                <a:schemeClr val="accent1">
                  <a:lumMod val="50000"/>
                  <a:alpha val="64000"/>
                </a:scheme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sym typeface="Arial" panose="020B0604020202020204" pitchFamily="34" charset="0"/>
              </a:endParaRPr>
            </a:p>
          </p:txBody>
        </p:sp>
        <p:pic>
          <p:nvPicPr>
            <p:cNvPr id="77" name="图片 7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447741" y="2620482"/>
              <a:ext cx="583129" cy="583129"/>
            </a:xfrm>
            <a:prstGeom prst="rect">
              <a:avLst/>
            </a:prstGeom>
          </p:spPr>
        </p:pic>
      </p:grpSp>
      <p:grpSp>
        <p:nvGrpSpPr>
          <p:cNvPr id="4" name="组合 3"/>
          <p:cNvGrpSpPr/>
          <p:nvPr/>
        </p:nvGrpSpPr>
        <p:grpSpPr>
          <a:xfrm>
            <a:off x="4322064" y="3344943"/>
            <a:ext cx="1324551" cy="1173938"/>
            <a:chOff x="3235299" y="2379206"/>
            <a:chExt cx="1324551" cy="1173938"/>
          </a:xfrm>
        </p:grpSpPr>
        <p:sp>
          <p:nvSpPr>
            <p:cNvPr id="33" name="Freeform 5"/>
            <p:cNvSpPr>
              <a:spLocks/>
            </p:cNvSpPr>
            <p:nvPr/>
          </p:nvSpPr>
          <p:spPr bwMode="auto">
            <a:xfrm>
              <a:off x="3235299" y="2379206"/>
              <a:ext cx="1324551" cy="117393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95000"/>
              </a:schemeClr>
            </a:solidFill>
            <a:ln w="50800">
              <a:noFill/>
            </a:ln>
            <a:effectLst>
              <a:outerShdw blurRad="101600" dist="50800" dir="2700000" algn="tl" rotWithShape="0">
                <a:schemeClr val="accent2">
                  <a:lumMod val="50000"/>
                  <a:alpha val="64000"/>
                </a:scheme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sym typeface="Arial" panose="020B0604020202020204" pitchFamily="34" charset="0"/>
              </a:endParaRPr>
            </a:p>
          </p:txBody>
        </p:sp>
        <p:pic>
          <p:nvPicPr>
            <p:cNvPr id="2" name="图片 1"/>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491118" y="2594312"/>
              <a:ext cx="812911" cy="759730"/>
            </a:xfrm>
            <a:prstGeom prst="rect">
              <a:avLst/>
            </a:prstGeom>
          </p:spPr>
        </p:pic>
      </p:grpSp>
      <p:grpSp>
        <p:nvGrpSpPr>
          <p:cNvPr id="7" name="组合 6"/>
          <p:cNvGrpSpPr/>
          <p:nvPr/>
        </p:nvGrpSpPr>
        <p:grpSpPr>
          <a:xfrm>
            <a:off x="7372728" y="3331963"/>
            <a:ext cx="1324551" cy="1173938"/>
            <a:chOff x="5141912" y="2379206"/>
            <a:chExt cx="1324551" cy="1173938"/>
          </a:xfrm>
        </p:grpSpPr>
        <p:sp>
          <p:nvSpPr>
            <p:cNvPr id="35" name="Freeform 5"/>
            <p:cNvSpPr>
              <a:spLocks/>
            </p:cNvSpPr>
            <p:nvPr/>
          </p:nvSpPr>
          <p:spPr bwMode="auto">
            <a:xfrm>
              <a:off x="5141912" y="2379206"/>
              <a:ext cx="1324551" cy="117393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95000"/>
              </a:schemeClr>
            </a:solidFill>
            <a:ln w="50800">
              <a:noFill/>
            </a:ln>
            <a:effectLst>
              <a:outerShdw blurRad="101600" dist="50800" dir="2700000" algn="tl" rotWithShape="0">
                <a:schemeClr val="accent3">
                  <a:lumMod val="50000"/>
                  <a:alpha val="64000"/>
                </a:scheme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sym typeface="Arial" panose="020B0604020202020204" pitchFamily="34" charset="0"/>
              </a:endParaRPr>
            </a:p>
          </p:txBody>
        </p:sp>
        <p:pic>
          <p:nvPicPr>
            <p:cNvPr id="3" name="图片 2"/>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485644" y="2620482"/>
              <a:ext cx="637086" cy="637086"/>
            </a:xfrm>
            <a:prstGeom prst="rect">
              <a:avLst/>
            </a:prstGeom>
          </p:spPr>
        </p:pic>
      </p:grpSp>
      <p:sp>
        <p:nvSpPr>
          <p:cNvPr id="78" name="Content Placeholder 2"/>
          <p:cNvSpPr txBox="1">
            <a:spLocks/>
          </p:cNvSpPr>
          <p:nvPr/>
        </p:nvSpPr>
        <p:spPr>
          <a:xfrm>
            <a:off x="1260598" y="5025161"/>
            <a:ext cx="1040075" cy="60577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dirty="0" smtClean="0">
                <a:solidFill>
                  <a:schemeClr val="tx1">
                    <a:lumMod val="50000"/>
                    <a:lumOff val="50000"/>
                  </a:schemeClr>
                </a:solidFill>
              </a:rPr>
              <a:t>实验图像</a:t>
            </a:r>
            <a:endParaRPr lang="en-US" sz="1200" dirty="0">
              <a:solidFill>
                <a:schemeClr val="tx1">
                  <a:lumMod val="50000"/>
                  <a:lumOff val="50000"/>
                </a:schemeClr>
              </a:solidFill>
            </a:endParaRPr>
          </a:p>
        </p:txBody>
      </p:sp>
      <p:sp>
        <p:nvSpPr>
          <p:cNvPr id="79" name="Content Placeholder 2"/>
          <p:cNvSpPr txBox="1">
            <a:spLocks/>
          </p:cNvSpPr>
          <p:nvPr/>
        </p:nvSpPr>
        <p:spPr>
          <a:xfrm>
            <a:off x="4208539" y="5054871"/>
            <a:ext cx="1049261" cy="66381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dirty="0" smtClean="0">
                <a:solidFill>
                  <a:schemeClr val="tx1">
                    <a:lumMod val="50000"/>
                    <a:lumOff val="50000"/>
                  </a:schemeClr>
                </a:solidFill>
              </a:rPr>
              <a:t>算法认识</a:t>
            </a:r>
            <a:endParaRPr lang="en-US" sz="1200" dirty="0">
              <a:solidFill>
                <a:schemeClr val="tx1">
                  <a:lumMod val="50000"/>
                  <a:lumOff val="50000"/>
                </a:schemeClr>
              </a:solidFill>
            </a:endParaRPr>
          </a:p>
        </p:txBody>
      </p:sp>
      <p:sp>
        <p:nvSpPr>
          <p:cNvPr id="80" name="Content Placeholder 2"/>
          <p:cNvSpPr txBox="1">
            <a:spLocks/>
          </p:cNvSpPr>
          <p:nvPr/>
        </p:nvSpPr>
        <p:spPr>
          <a:xfrm>
            <a:off x="7156843" y="5054871"/>
            <a:ext cx="1106094" cy="570906"/>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dirty="0" smtClean="0">
                <a:solidFill>
                  <a:schemeClr val="tx1">
                    <a:lumMod val="50000"/>
                    <a:lumOff val="50000"/>
                  </a:schemeClr>
                </a:solidFill>
              </a:rPr>
              <a:t>三维</a:t>
            </a:r>
            <a:r>
              <a:rPr lang="en-US" altLang="zh-CN" sz="1200" dirty="0" smtClean="0">
                <a:solidFill>
                  <a:schemeClr val="tx1">
                    <a:lumMod val="50000"/>
                    <a:lumOff val="50000"/>
                  </a:schemeClr>
                </a:solidFill>
              </a:rPr>
              <a:t>+AI</a:t>
            </a:r>
            <a:endParaRPr lang="en-US" sz="12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3559374331"/>
      </p:ext>
    </p:extLst>
  </p:cSld>
  <p:clrMapOvr>
    <a:masterClrMapping/>
  </p:clrMapOvr>
  <p:transition spd="slow" advTm="484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598489" y="2808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5904707" y="20652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l="127" t="-5688" r="55316" b="5688"/>
          <a:stretch/>
        </p:blipFill>
        <p:spPr>
          <a:xfrm>
            <a:off x="8280" y="1652768"/>
            <a:ext cx="4074289" cy="1424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09" y="3820604"/>
            <a:ext cx="4057560" cy="1228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本框 4"/>
          <p:cNvSpPr txBox="1"/>
          <p:nvPr/>
        </p:nvSpPr>
        <p:spPr>
          <a:xfrm>
            <a:off x="4442428" y="1726542"/>
            <a:ext cx="4495196" cy="969496"/>
          </a:xfrm>
          <a:prstGeom prst="rect">
            <a:avLst/>
          </a:prstGeom>
          <a:noFill/>
        </p:spPr>
        <p:txBody>
          <a:bodyPr wrap="square" rtlCol="0">
            <a:spAutoFit/>
          </a:bodyPr>
          <a:lstStyle/>
          <a:p>
            <a:r>
              <a:rPr lang="en-US" altLang="zh-CN" dirty="0"/>
              <a:t>《</a:t>
            </a:r>
            <a:r>
              <a:rPr lang="zh-CN" altLang="en-US" dirty="0"/>
              <a:t>基于</a:t>
            </a:r>
            <a:r>
              <a:rPr lang="en-US" altLang="zh-CN" dirty="0"/>
              <a:t>SIFT</a:t>
            </a:r>
            <a:r>
              <a:rPr lang="zh-CN" altLang="en-US" dirty="0"/>
              <a:t>特征点检测的低复杂度图像配准算法</a:t>
            </a:r>
            <a:r>
              <a:rPr lang="en-US" altLang="zh-CN" dirty="0"/>
              <a:t>》</a:t>
            </a:r>
            <a:r>
              <a:rPr lang="zh-CN" altLang="en-US" dirty="0"/>
              <a:t>以第一作者被 第十九届全国图象图形学学术会议（</a:t>
            </a:r>
            <a:r>
              <a:rPr lang="en-US" altLang="zh-CN" dirty="0"/>
              <a:t>NCIG2018</a:t>
            </a:r>
            <a:r>
              <a:rPr lang="zh-CN" altLang="en-US" dirty="0"/>
              <a:t>）录用</a:t>
            </a:r>
          </a:p>
        </p:txBody>
      </p:sp>
      <p:sp>
        <p:nvSpPr>
          <p:cNvPr id="7" name="文本框 6"/>
          <p:cNvSpPr txBox="1"/>
          <p:nvPr/>
        </p:nvSpPr>
        <p:spPr>
          <a:xfrm>
            <a:off x="4518627" y="3636424"/>
            <a:ext cx="4444397" cy="1846659"/>
          </a:xfrm>
          <a:prstGeom prst="rect">
            <a:avLst/>
          </a:prstGeom>
          <a:noFill/>
        </p:spPr>
        <p:txBody>
          <a:bodyPr wrap="square" rtlCol="0">
            <a:spAutoFit/>
          </a:bodyPr>
          <a:lstStyle/>
          <a:p>
            <a:r>
              <a:rPr lang="en-US" altLang="zh-CN" dirty="0"/>
              <a:t>《A novel image registration algorithm based on salient region and SIFT》</a:t>
            </a:r>
            <a:r>
              <a:rPr lang="zh-CN" altLang="en-US" dirty="0"/>
              <a:t>以第一作者被</a:t>
            </a:r>
            <a:r>
              <a:rPr lang="en-US" altLang="zh-CN" dirty="0"/>
              <a:t>The 3rd International Society for Artificial Intelligence and Robotics </a:t>
            </a:r>
            <a:r>
              <a:rPr lang="zh-CN" altLang="en-US" dirty="0"/>
              <a:t>（</a:t>
            </a:r>
            <a:r>
              <a:rPr lang="en-US" altLang="zh-CN" dirty="0"/>
              <a:t>ISAIR 2018</a:t>
            </a:r>
            <a:r>
              <a:rPr lang="zh-CN" altLang="en-US" dirty="0"/>
              <a:t>）录用</a:t>
            </a:r>
          </a:p>
        </p:txBody>
      </p:sp>
    </p:spTree>
    <p:custDataLst>
      <p:tags r:id="rId1"/>
    </p:custDataLst>
    <p:extLst>
      <p:ext uri="{BB962C8B-B14F-4D97-AF65-F5344CB8AC3E}">
        <p14:creationId xmlns:p14="http://schemas.microsoft.com/office/powerpoint/2010/main" val="3654901618"/>
      </p:ext>
    </p:extLst>
  </p:cSld>
  <p:clrMapOvr>
    <a:masterClrMapping/>
  </p:clrMapOvr>
  <p:transition spd="slow" advTm="48457">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69194"/>
            <a:ext cx="9144000" cy="2738978"/>
          </a:xfrm>
          <a:prstGeom prst="rect">
            <a:avLst/>
          </a:prstGeom>
          <a:solidFill>
            <a:srgbClr val="85B9E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34" name="文本框 45"/>
          <p:cNvSpPr txBox="1">
            <a:spLocks noChangeArrowheads="1"/>
          </p:cNvSpPr>
          <p:nvPr/>
        </p:nvSpPr>
        <p:spPr bwMode="auto">
          <a:xfrm>
            <a:off x="5069297" y="2823342"/>
            <a:ext cx="3831816" cy="5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dirty="0">
                <a:solidFill>
                  <a:schemeClr val="accent1">
                    <a:lumMod val="75000"/>
                  </a:schemeClr>
                </a:solidFill>
                <a:latin typeface="微软雅黑" panose="020B0503020204020204" pitchFamily="34" charset="-122"/>
                <a:ea typeface="微软雅黑" panose="020B0503020204020204" pitchFamily="34" charset="-122"/>
              </a:rPr>
              <a:t>请各位专家批评</a:t>
            </a:r>
            <a:r>
              <a:rPr lang="zh-CN" altLang="en-US" sz="3200" dirty="0" smtClean="0">
                <a:solidFill>
                  <a:schemeClr val="accent1">
                    <a:lumMod val="75000"/>
                  </a:schemeClr>
                </a:solidFill>
                <a:latin typeface="微软雅黑" panose="020B0503020204020204" pitchFamily="34" charset="-122"/>
                <a:ea typeface="微软雅黑" panose="020B0503020204020204" pitchFamily="34" charset="-122"/>
              </a:rPr>
              <a:t>指正</a:t>
            </a:r>
            <a:endParaRPr lang="zh-CN" altLang="en-US" sz="3200"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44042" name="组 13"/>
          <p:cNvGrpSpPr>
            <a:grpSpLocks/>
          </p:cNvGrpSpPr>
          <p:nvPr/>
        </p:nvGrpSpPr>
        <p:grpSpPr bwMode="auto">
          <a:xfrm>
            <a:off x="4529138" y="201613"/>
            <a:ext cx="4371975" cy="646112"/>
            <a:chOff x="8585157" y="241599"/>
            <a:chExt cx="3606840" cy="532407"/>
          </a:xfrm>
        </p:grpSpPr>
        <p:grpSp>
          <p:nvGrpSpPr>
            <p:cNvPr id="44044" name="组 1"/>
            <p:cNvGrpSpPr>
              <a:grpSpLocks/>
            </p:cNvGrpSpPr>
            <p:nvPr/>
          </p:nvGrpSpPr>
          <p:grpSpPr bwMode="auto">
            <a:xfrm>
              <a:off x="12039617" y="241599"/>
              <a:ext cx="152380" cy="506527"/>
              <a:chOff x="12039617" y="241599"/>
              <a:chExt cx="152380" cy="506527"/>
            </a:xfrm>
          </p:grpSpPr>
          <p:sp>
            <p:nvSpPr>
              <p:cNvPr id="31" name="圆角矩形 30"/>
              <p:cNvSpPr/>
              <p:nvPr/>
            </p:nvSpPr>
            <p:spPr>
              <a:xfrm rot="16200000" flipV="1">
                <a:off x="12073522" y="518178"/>
                <a:ext cx="85029"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2" name="圆角矩形 31"/>
              <p:cNvSpPr/>
              <p:nvPr/>
            </p:nvSpPr>
            <p:spPr>
              <a:xfrm rot="16200000" flipV="1">
                <a:off x="12073522" y="629369"/>
                <a:ext cx="8502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3" name="圆角矩形 32"/>
              <p:cNvSpPr/>
              <p:nvPr/>
            </p:nvSpPr>
            <p:spPr>
              <a:xfrm rot="16200000" flipV="1">
                <a:off x="12072867" y="321305"/>
                <a:ext cx="86336"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4" name="圆角矩形 33"/>
              <p:cNvSpPr/>
              <p:nvPr/>
            </p:nvSpPr>
            <p:spPr>
              <a:xfrm rot="16200000" flipV="1">
                <a:off x="12073522" y="421376"/>
                <a:ext cx="85029"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5" name="圆角矩形 34"/>
              <p:cNvSpPr/>
              <p:nvPr/>
            </p:nvSpPr>
            <p:spPr>
              <a:xfrm rot="16200000" flipV="1">
                <a:off x="12073522" y="208152"/>
                <a:ext cx="8502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sp>
          <p:nvSpPr>
            <p:cNvPr id="30" name="文本框 29"/>
            <p:cNvSpPr txBox="1"/>
            <p:nvPr/>
          </p:nvSpPr>
          <p:spPr>
            <a:xfrm>
              <a:off x="8585157" y="293924"/>
              <a:ext cx="2877352" cy="480082"/>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75000"/>
                    </a:schemeClr>
                  </a:solidFill>
                  <a:latin typeface="微软雅黑" panose="020B0503020204020204" pitchFamily="34" charset="-122"/>
                </a:rPr>
                <a:t>中国空间技术研究院西安分院       </a:t>
              </a:r>
              <a:endParaRPr lang="en-US" altLang="zh-CN" sz="1200" b="1" dirty="0">
                <a:solidFill>
                  <a:schemeClr val="accent5">
                    <a:lumMod val="75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75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75000"/>
                  </a:schemeClr>
                </a:solidFill>
                <a:latin typeface="Arial" panose="020B0604020202020204" pitchFamily="34" charset="0"/>
                <a:cs typeface="Arial" panose="020B0604020202020204" pitchFamily="34" charset="0"/>
              </a:endParaRPr>
            </a:p>
          </p:txBody>
        </p:sp>
      </p:grpSp>
      <p:pic>
        <p:nvPicPr>
          <p:cNvPr id="36" name="图片 35"/>
          <p:cNvPicPr>
            <a:picLocks noChangeAspect="1"/>
          </p:cNvPicPr>
          <p:nvPr/>
        </p:nvPicPr>
        <p:blipFill>
          <a:blip r:embed="rId2"/>
          <a:stretch>
            <a:fillRect/>
          </a:stretch>
        </p:blipFill>
        <p:spPr>
          <a:xfrm>
            <a:off x="8061325" y="211138"/>
            <a:ext cx="604838" cy="611187"/>
          </a:xfrm>
          <a:prstGeom prst="rect">
            <a:avLst/>
          </a:prstGeom>
          <a:effectLst>
            <a:outerShdw blurRad="50800" dist="38100" dir="5400000" algn="t" rotWithShape="0">
              <a:prstClr val="black">
                <a:alpha val="40000"/>
              </a:prstClr>
            </a:outerShdw>
          </a:effectLst>
        </p:spPr>
      </p:pic>
      <p:sp>
        <p:nvSpPr>
          <p:cNvPr id="25" name="文本框 24"/>
          <p:cNvSpPr txBox="1"/>
          <p:nvPr/>
        </p:nvSpPr>
        <p:spPr>
          <a:xfrm>
            <a:off x="183617" y="1458827"/>
            <a:ext cx="5659120" cy="1569660"/>
          </a:xfrm>
          <a:prstGeom prst="rect">
            <a:avLst/>
          </a:prstGeom>
          <a:noFill/>
        </p:spPr>
        <p:txBody>
          <a:bodyPr wrap="square" rtlCol="0">
            <a:spAutoFit/>
          </a:bodyPr>
          <a:lstStyle/>
          <a:p>
            <a:r>
              <a:rPr lang="en-US" altLang="zh-CN" sz="9600" dirty="0" smtClean="0">
                <a:solidFill>
                  <a:srgbClr val="0070C0"/>
                </a:solidFill>
              </a:rPr>
              <a:t>THANKS</a:t>
            </a:r>
            <a:endParaRPr lang="zh-CN" altLang="en-US" sz="9600" dirty="0">
              <a:solidFill>
                <a:srgbClr val="0070C0"/>
              </a:solidFill>
            </a:endParaRPr>
          </a:p>
        </p:txBody>
      </p:sp>
      <p:pic>
        <p:nvPicPr>
          <p:cNvPr id="14" name="图片 13"/>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artisticCement/>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433118" y="3742683"/>
            <a:ext cx="2592000" cy="2592000"/>
          </a:xfrm>
          <a:prstGeom prst="rect">
            <a:avLst/>
          </a:prstGeom>
          <a:solidFill>
            <a:schemeClr val="tx1">
              <a:alpha val="57000"/>
            </a:schemeClr>
          </a:solidFill>
          <a:effectLst>
            <a:outerShdw blurRad="50800" dist="38100" dir="2700000" algn="tl" rotWithShape="0">
              <a:prstClr val="black">
                <a:alpha val="40000"/>
              </a:prstClr>
            </a:outerShdw>
          </a:effectLst>
        </p:spPr>
      </p:pic>
      <p:pic>
        <p:nvPicPr>
          <p:cNvPr id="15" name="图片 14"/>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Texturizer/>
                    </a14:imgEffect>
                  </a14:imgLayer>
                </a14:imgProps>
              </a:ext>
            </a:extLst>
          </a:blip>
          <a:stretch>
            <a:fillRect/>
          </a:stretch>
        </p:blipFill>
        <p:spPr>
          <a:xfrm>
            <a:off x="4990468" y="3722675"/>
            <a:ext cx="2565075" cy="2592000"/>
          </a:xfrm>
          <a:prstGeom prst="rect">
            <a:avLst/>
          </a:prstGeom>
          <a:solidFill>
            <a:srgbClr val="85B9E1"/>
          </a:solidFill>
          <a:effectLst>
            <a:outerShdw blurRad="50800" dist="38100" dir="2700000" algn="tl" rotWithShape="0">
              <a:prstClr val="black">
                <a:alpha val="40000"/>
              </a:prstClr>
            </a:outerShdw>
          </a:effectLst>
        </p:spPr>
      </p:pic>
    </p:spTree>
  </p:cSld>
  <p:clrMapOvr>
    <a:masterClrMapping/>
  </p:clrMapOvr>
  <p:transition spd="slow" advTm="3273">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61319"/>
            <a:ext cx="9144223" cy="3163824"/>
          </a:xfrm>
          <a:prstGeom prst="rect">
            <a:avLst/>
          </a:prstGeom>
        </p:spPr>
      </p:pic>
      <p:grpSp>
        <p:nvGrpSpPr>
          <p:cNvPr id="4" name="组合 3"/>
          <p:cNvGrpSpPr/>
          <p:nvPr/>
        </p:nvGrpSpPr>
        <p:grpSpPr>
          <a:xfrm rot="21143184">
            <a:off x="4044515" y="231800"/>
            <a:ext cx="1939124" cy="1492514"/>
            <a:chOff x="4901422" y="2590500"/>
            <a:chExt cx="2768764" cy="2131075"/>
          </a:xfrm>
        </p:grpSpPr>
        <p:grpSp>
          <p:nvGrpSpPr>
            <p:cNvPr id="5" name="组合 4"/>
            <p:cNvGrpSpPr/>
            <p:nvPr/>
          </p:nvGrpSpPr>
          <p:grpSpPr>
            <a:xfrm rot="14615792">
              <a:off x="5220266" y="2271656"/>
              <a:ext cx="2131075" cy="2768764"/>
              <a:chOff x="4020870" y="2194485"/>
              <a:chExt cx="1102258" cy="1432090"/>
            </a:xfrm>
            <a:effectLst>
              <a:outerShdw blurRad="444500" dist="254000" dir="8100000" algn="tr" rotWithShape="0">
                <a:prstClr val="black">
                  <a:alpha val="50000"/>
                </a:prstClr>
              </a:outerShdw>
            </a:effectLst>
          </p:grpSpPr>
          <p:sp>
            <p:nvSpPr>
              <p:cNvPr id="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accent1">
                      <a:lumMod val="60000"/>
                      <a:lumOff val="40000"/>
                    </a:schemeClr>
                  </a:gs>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6" name="文本框 5"/>
            <p:cNvSpPr txBox="1"/>
            <p:nvPr/>
          </p:nvSpPr>
          <p:spPr>
            <a:xfrm rot="456816">
              <a:off x="5606039" y="3162907"/>
              <a:ext cx="1880670" cy="966804"/>
            </a:xfrm>
            <a:prstGeom prst="rect">
              <a:avLst/>
            </a:prstGeom>
            <a:noFill/>
          </p:spPr>
          <p:txBody>
            <a:bodyPr wrap="square" rtlCol="0">
              <a:spAutoFit/>
            </a:bodyPr>
            <a:lstStyle/>
            <a:p>
              <a:r>
                <a:rPr lang="zh-CN" altLang="en-US" dirty="0" smtClean="0"/>
                <a:t>基于变换域</a:t>
              </a:r>
              <a:endParaRPr lang="zh-CN" altLang="en-US" dirty="0"/>
            </a:p>
          </p:txBody>
        </p:sp>
      </p:grpSp>
    </p:spTree>
    <p:extLst>
      <p:ext uri="{BB962C8B-B14F-4D97-AF65-F5344CB8AC3E}">
        <p14:creationId xmlns:p14="http://schemas.microsoft.com/office/powerpoint/2010/main" val="1285146648"/>
      </p:ext>
    </p:extLst>
  </p:cSld>
  <p:clrMapOvr>
    <a:masterClrMapping/>
  </p:clrMapOvr>
  <p:transition spd="slow" advTm="4311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1999615" y="3782170"/>
            <a:ext cx="2339975" cy="2339975"/>
          </a:xfrm>
          <a:prstGeom prst="rect">
            <a:avLst/>
          </a:prstGeom>
        </p:spPr>
      </p:pic>
      <p:pic>
        <p:nvPicPr>
          <p:cNvPr id="4" name="图片 3"/>
          <p:cNvPicPr/>
          <p:nvPr/>
        </p:nvPicPr>
        <p:blipFill>
          <a:blip r:embed="rId4" cstate="print">
            <a:extLst>
              <a:ext uri="{28A0092B-C50C-407E-A947-70E740481C1C}">
                <a14:useLocalDpi xmlns:a14="http://schemas.microsoft.com/office/drawing/2010/main" val="0"/>
              </a:ext>
            </a:extLst>
          </a:blip>
          <a:stretch>
            <a:fillRect/>
          </a:stretch>
        </p:blipFill>
        <p:spPr>
          <a:xfrm>
            <a:off x="4578080" y="3782170"/>
            <a:ext cx="2339975" cy="2339975"/>
          </a:xfrm>
          <a:prstGeom prst="rect">
            <a:avLst/>
          </a:prstGeom>
        </p:spPr>
      </p:pic>
      <p:pic>
        <p:nvPicPr>
          <p:cNvPr id="5" name="图片 4"/>
          <p:cNvPicPr/>
          <p:nvPr/>
        </p:nvPicPr>
        <p:blipFill>
          <a:blip r:embed="rId5">
            <a:extLst>
              <a:ext uri="{28A0092B-C50C-407E-A947-70E740481C1C}">
                <a14:useLocalDpi xmlns:a14="http://schemas.microsoft.com/office/drawing/2010/main" val="0"/>
              </a:ext>
            </a:extLst>
          </a:blip>
          <a:stretch>
            <a:fillRect/>
          </a:stretch>
        </p:blipFill>
        <p:spPr>
          <a:xfrm>
            <a:off x="1957023" y="1102012"/>
            <a:ext cx="2339975" cy="2339975"/>
          </a:xfrm>
          <a:prstGeom prst="rect">
            <a:avLst/>
          </a:prstGeom>
        </p:spPr>
      </p:pic>
      <p:pic>
        <p:nvPicPr>
          <p:cNvPr id="6" name="图片 5"/>
          <p:cNvPicPr/>
          <p:nvPr/>
        </p:nvPicPr>
        <p:blipFill>
          <a:blip r:embed="rId6" cstate="print">
            <a:extLst>
              <a:ext uri="{28A0092B-C50C-407E-A947-70E740481C1C}">
                <a14:useLocalDpi xmlns:a14="http://schemas.microsoft.com/office/drawing/2010/main" val="0"/>
              </a:ext>
            </a:extLst>
          </a:blip>
          <a:stretch>
            <a:fillRect/>
          </a:stretch>
        </p:blipFill>
        <p:spPr>
          <a:xfrm>
            <a:off x="4535488" y="1089025"/>
            <a:ext cx="2339975" cy="2339975"/>
          </a:xfrm>
          <a:prstGeom prst="rect">
            <a:avLst/>
          </a:prstGeom>
        </p:spPr>
      </p:pic>
      <p:grpSp>
        <p:nvGrpSpPr>
          <p:cNvPr id="7" name="组合 6"/>
          <p:cNvGrpSpPr/>
          <p:nvPr/>
        </p:nvGrpSpPr>
        <p:grpSpPr>
          <a:xfrm rot="21143184">
            <a:off x="7204279" y="2380891"/>
            <a:ext cx="1939124" cy="1492514"/>
            <a:chOff x="4901422" y="2590500"/>
            <a:chExt cx="2768764" cy="2131075"/>
          </a:xfrm>
        </p:grpSpPr>
        <p:grpSp>
          <p:nvGrpSpPr>
            <p:cNvPr id="8" name="组合 7"/>
            <p:cNvGrpSpPr/>
            <p:nvPr/>
          </p:nvGrpSpPr>
          <p:grpSpPr>
            <a:xfrm rot="14615792">
              <a:off x="5220266" y="2271656"/>
              <a:ext cx="2131075" cy="2768764"/>
              <a:chOff x="4020870" y="2194485"/>
              <a:chExt cx="1102258" cy="1432090"/>
            </a:xfrm>
            <a:effectLst>
              <a:outerShdw blurRad="444500" dist="254000" dir="8100000" algn="tr" rotWithShape="0">
                <a:prstClr val="black">
                  <a:alpha val="50000"/>
                </a:prstClr>
              </a:outerShdw>
            </a:effectLst>
          </p:grpSpPr>
          <p:sp>
            <p:nvSpPr>
              <p:cNvPr id="10"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11"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accent1">
                      <a:lumMod val="60000"/>
                      <a:lumOff val="40000"/>
                    </a:schemeClr>
                  </a:gs>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9" name="文本框 8"/>
            <p:cNvSpPr txBox="1"/>
            <p:nvPr/>
          </p:nvSpPr>
          <p:spPr>
            <a:xfrm rot="456816">
              <a:off x="5606039" y="3162907"/>
              <a:ext cx="1880670" cy="966804"/>
            </a:xfrm>
            <a:prstGeom prst="rect">
              <a:avLst/>
            </a:prstGeom>
            <a:noFill/>
          </p:spPr>
          <p:txBody>
            <a:bodyPr wrap="square" rtlCol="0">
              <a:spAutoFit/>
            </a:bodyPr>
            <a:lstStyle/>
            <a:p>
              <a:r>
                <a:rPr lang="zh-CN" altLang="en-US" dirty="0" smtClean="0"/>
                <a:t>基于变换域</a:t>
              </a:r>
              <a:endParaRPr lang="zh-CN" altLang="en-US" dirty="0"/>
            </a:p>
          </p:txBody>
        </p:sp>
      </p:grpSp>
    </p:spTree>
    <p:extLst>
      <p:ext uri="{BB962C8B-B14F-4D97-AF65-F5344CB8AC3E}">
        <p14:creationId xmlns:p14="http://schemas.microsoft.com/office/powerpoint/2010/main" val="2548193782"/>
      </p:ext>
    </p:extLst>
  </p:cSld>
  <p:clrMapOvr>
    <a:masterClrMapping/>
  </p:clrMapOvr>
  <p:transition spd="slow" advTm="4311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组 13"/>
          <p:cNvGrpSpPr>
            <a:grpSpLocks/>
          </p:cNvGrpSpPr>
          <p:nvPr/>
        </p:nvGrpSpPr>
        <p:grpSpPr bwMode="auto">
          <a:xfrm>
            <a:off x="4775200" y="422275"/>
            <a:ext cx="4371975" cy="644525"/>
            <a:chOff x="8585157" y="241599"/>
            <a:chExt cx="3606840" cy="532407"/>
          </a:xfrm>
        </p:grpSpPr>
        <p:sp>
          <p:nvSpPr>
            <p:cNvPr id="26" name="文本框 25"/>
            <p:cNvSpPr txBox="1"/>
            <p:nvPr/>
          </p:nvSpPr>
          <p:spPr>
            <a:xfrm>
              <a:off x="8585157" y="294053"/>
              <a:ext cx="2877352" cy="479953"/>
            </a:xfrm>
            <a:prstGeom prst="rect">
              <a:avLst/>
            </a:prstGeom>
            <a:noFill/>
            <a:effectLst>
              <a:outerShdw blurRad="50800" dist="38100" dir="5400000" algn="t" rotWithShape="0">
                <a:prstClr val="black">
                  <a:alpha val="40000"/>
                </a:prstClr>
              </a:outerShdw>
            </a:effectLst>
          </p:spPr>
          <p:txBody>
            <a:bodyPr lIns="68579" tIns="34289" rIns="68579" bIns="34289">
              <a:spAutoFit/>
            </a:bodyPr>
            <a:lstStyle/>
            <a:p>
              <a:pPr algn="r" defTabSz="685766" eaLnBrk="1" fontAlgn="auto" hangingPunct="1">
                <a:lnSpc>
                  <a:spcPts val="2000"/>
                </a:lnSpc>
                <a:spcBef>
                  <a:spcPts val="0"/>
                </a:spcBef>
                <a:spcAft>
                  <a:spcPts val="0"/>
                </a:spcAft>
                <a:defRPr/>
              </a:pPr>
              <a:r>
                <a:rPr lang="zh-CN" altLang="en-US" sz="1200" b="1" dirty="0">
                  <a:solidFill>
                    <a:schemeClr val="accent5">
                      <a:lumMod val="50000"/>
                    </a:schemeClr>
                  </a:solidFill>
                  <a:latin typeface="微软雅黑" panose="020B0503020204020204" pitchFamily="34" charset="-122"/>
                </a:rPr>
                <a:t>中国空间技术研究院西安分院       </a:t>
              </a:r>
              <a:endParaRPr lang="en-US" altLang="zh-CN" sz="1200" b="1" dirty="0">
                <a:solidFill>
                  <a:schemeClr val="accent5">
                    <a:lumMod val="50000"/>
                  </a:schemeClr>
                </a:solidFill>
                <a:latin typeface="微软雅黑" panose="020B0503020204020204" pitchFamily="34" charset="-122"/>
              </a:endParaRPr>
            </a:p>
            <a:p>
              <a:pPr algn="r" defTabSz="685766" eaLnBrk="1" fontAlgn="auto" hangingPunct="1">
                <a:lnSpc>
                  <a:spcPts val="2000"/>
                </a:lnSpc>
                <a:spcBef>
                  <a:spcPts val="0"/>
                </a:spcBef>
                <a:spcAft>
                  <a:spcPts val="0"/>
                </a:spcAft>
                <a:defRPr/>
              </a:pPr>
              <a:r>
                <a:rPr lang="en-US" altLang="zh-CN" sz="1200" b="1" dirty="0">
                  <a:solidFill>
                    <a:schemeClr val="accent5">
                      <a:lumMod val="50000"/>
                    </a:schemeClr>
                  </a:solidFill>
                  <a:latin typeface="Arial" panose="020B0604020202020204" pitchFamily="34" charset="0"/>
                  <a:cs typeface="Arial" panose="020B0604020202020204" pitchFamily="34" charset="0"/>
                </a:rPr>
                <a:t>China Academy of Space Technology</a:t>
              </a:r>
              <a:endParaRPr lang="zh-CN" altLang="en-US" sz="1200" b="1" dirty="0">
                <a:solidFill>
                  <a:schemeClr val="accent5">
                    <a:lumMod val="50000"/>
                  </a:schemeClr>
                </a:solidFill>
                <a:latin typeface="Arial" panose="020B0604020202020204" pitchFamily="34" charset="0"/>
                <a:cs typeface="Arial" panose="020B0604020202020204" pitchFamily="34" charset="0"/>
              </a:endParaRPr>
            </a:p>
          </p:txBody>
        </p:sp>
        <p:grpSp>
          <p:nvGrpSpPr>
            <p:cNvPr id="10249" name="组 1"/>
            <p:cNvGrpSpPr>
              <a:grpSpLocks/>
            </p:cNvGrpSpPr>
            <p:nvPr/>
          </p:nvGrpSpPr>
          <p:grpSpPr bwMode="auto">
            <a:xfrm>
              <a:off x="12039617" y="241599"/>
              <a:ext cx="152380" cy="506527"/>
              <a:chOff x="12039617" y="241599"/>
              <a:chExt cx="152380" cy="506527"/>
            </a:xfrm>
          </p:grpSpPr>
          <p:sp>
            <p:nvSpPr>
              <p:cNvPr id="27" name="圆角矩形 26"/>
              <p:cNvSpPr/>
              <p:nvPr/>
            </p:nvSpPr>
            <p:spPr>
              <a:xfrm rot="16200000" flipV="1">
                <a:off x="12073417" y="517735"/>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8" name="圆角矩形 27"/>
              <p:cNvSpPr/>
              <p:nvPr/>
            </p:nvSpPr>
            <p:spPr>
              <a:xfrm rot="16200000" flipV="1">
                <a:off x="12073417" y="629200"/>
                <a:ext cx="85237"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29" name="圆角矩形 28"/>
              <p:cNvSpPr/>
              <p:nvPr/>
            </p:nvSpPr>
            <p:spPr>
              <a:xfrm rot="16200000" flipV="1">
                <a:off x="12073417" y="321033"/>
                <a:ext cx="85238" cy="15192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0" name="圆角矩形 29"/>
              <p:cNvSpPr/>
              <p:nvPr/>
            </p:nvSpPr>
            <p:spPr>
              <a:xfrm rot="16200000" flipV="1">
                <a:off x="12073417" y="420695"/>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sp>
            <p:nvSpPr>
              <p:cNvPr id="31" name="圆角矩形 30"/>
              <p:cNvSpPr/>
              <p:nvPr/>
            </p:nvSpPr>
            <p:spPr>
              <a:xfrm rot="16200000" flipV="1">
                <a:off x="12073417" y="208257"/>
                <a:ext cx="85238" cy="15192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zh-CN" altLang="en-US" sz="1425"/>
              </a:p>
            </p:txBody>
          </p:sp>
        </p:grpSp>
      </p:grpSp>
      <p:pic>
        <p:nvPicPr>
          <p:cNvPr id="32" name="图片 31"/>
          <p:cNvPicPr>
            <a:picLocks noChangeAspect="1"/>
          </p:cNvPicPr>
          <p:nvPr/>
        </p:nvPicPr>
        <p:blipFill>
          <a:blip r:embed="rId4">
            <a:duotone>
              <a:schemeClr val="accent5">
                <a:shade val="45000"/>
                <a:satMod val="135000"/>
              </a:schemeClr>
              <a:prstClr val="white"/>
            </a:duotone>
          </a:blip>
          <a:stretch>
            <a:fillRect/>
          </a:stretch>
        </p:blipFill>
        <p:spPr>
          <a:xfrm>
            <a:off x="8307388" y="430213"/>
            <a:ext cx="604837" cy="612775"/>
          </a:xfrm>
          <a:prstGeom prst="rect">
            <a:avLst/>
          </a:prstGeom>
          <a:gradFill>
            <a:gsLst>
              <a:gs pos="82000">
                <a:schemeClr val="accent1">
                  <a:alpha val="88000"/>
                  <a:lumMod val="71000"/>
                  <a:lumOff val="29000"/>
                </a:schemeClr>
              </a:gs>
              <a:gs pos="13000">
                <a:schemeClr val="accent1">
                  <a:lumMod val="75000"/>
                  <a:alpha val="90000"/>
                </a:schemeClr>
              </a:gs>
            </a:gsLst>
            <a:lin ang="10800000" scaled="0"/>
          </a:gradFill>
          <a:effectLst>
            <a:outerShdw blurRad="50800" dist="38100" dir="5400000" algn="t" rotWithShape="0">
              <a:prstClr val="black">
                <a:alpha val="40000"/>
              </a:prstClr>
            </a:outerShdw>
          </a:effec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4635142" y="11256712"/>
            <a:ext cx="3685644" cy="384721"/>
          </a:xfrm>
          <a:prstGeom prst="rect">
            <a:avLst/>
          </a:prstGeom>
          <a:noFill/>
        </p:spPr>
        <p:txBody>
          <a:bodyPr wrap="square" rtlCol="0">
            <a:spAutoFit/>
          </a:bodyPr>
          <a:lstStyle/>
          <a:p>
            <a:r>
              <a:rPr lang="zh-CN" altLang="en-US" dirty="0"/>
              <a:t> </a:t>
            </a:r>
          </a:p>
        </p:txBody>
      </p:sp>
      <p:sp>
        <p:nvSpPr>
          <p:cNvPr id="18" name="Rectangle 13"/>
          <p:cNvSpPr>
            <a:spLocks noChangeArrowheads="1"/>
          </p:cNvSpPr>
          <p:nvPr/>
        </p:nvSpPr>
        <p:spPr bwMode="auto">
          <a:xfrm>
            <a:off x="871141" y="964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椭圆 8"/>
          <p:cNvSpPr>
            <a:spLocks noChangeArrowheads="1"/>
          </p:cNvSpPr>
          <p:nvPr/>
        </p:nvSpPr>
        <p:spPr bwMode="auto">
          <a:xfrm rot="1052607">
            <a:off x="7634648" y="1221756"/>
            <a:ext cx="1041888" cy="1040164"/>
          </a:xfrm>
          <a:prstGeom prst="ellipse">
            <a:avLst/>
          </a:prstGeom>
          <a:solidFill>
            <a:schemeClr val="bg1"/>
          </a:solidFill>
          <a:ln w="130175" cap="flat" cmpd="sng">
            <a:solidFill>
              <a:schemeClr val="accent1">
                <a:lumMod val="75000"/>
              </a:schemeClr>
            </a:solidFill>
            <a:bevel/>
            <a:headEnd/>
            <a:tailEnd/>
          </a:ln>
        </p:spPr>
        <p:txBody>
          <a:bodyPr anchor="ctr"/>
          <a:lstStyle/>
          <a:p>
            <a:pPr algn="ctr"/>
            <a:r>
              <a:rPr lang="en-US" altLang="zh-CN" sz="2400" spc="-150" dirty="0" smtClean="0">
                <a:solidFill>
                  <a:schemeClr val="accent1">
                    <a:lumMod val="75000"/>
                  </a:schemeClr>
                </a:solidFill>
                <a:latin typeface="黑体" pitchFamily="49" charset="-122"/>
                <a:ea typeface="黑体" pitchFamily="49" charset="-122"/>
                <a:sym typeface="方正稚艺简体" pitchFamily="1" charset="-122"/>
              </a:rPr>
              <a:t>KAZE</a:t>
            </a:r>
            <a:endParaRPr lang="zh-CN" altLang="en-US" sz="2400" spc="-150" dirty="0">
              <a:solidFill>
                <a:schemeClr val="accent1">
                  <a:lumMod val="75000"/>
                </a:schemeClr>
              </a:solidFill>
              <a:latin typeface="黑体" pitchFamily="49" charset="-122"/>
              <a:ea typeface="黑体" pitchFamily="49" charset="-122"/>
              <a:sym typeface="方正稚艺简体" pitchFamily="1" charset="-122"/>
            </a:endParaRPr>
          </a:p>
        </p:txBody>
      </p:sp>
      <p:grpSp>
        <p:nvGrpSpPr>
          <p:cNvPr id="69" name="组合 4"/>
          <p:cNvGrpSpPr>
            <a:grpSpLocks/>
          </p:cNvGrpSpPr>
          <p:nvPr/>
        </p:nvGrpSpPr>
        <p:grpSpPr bwMode="auto">
          <a:xfrm rot="816113">
            <a:off x="7354867" y="2399125"/>
            <a:ext cx="1144350" cy="510095"/>
            <a:chOff x="0" y="0"/>
            <a:chExt cx="779929" cy="412119"/>
          </a:xfrm>
        </p:grpSpPr>
        <p:sp>
          <p:nvSpPr>
            <p:cNvPr id="70" name="等腰三角形 5"/>
            <p:cNvSpPr>
              <a:spLocks noChangeArrowheads="1"/>
            </p:cNvSpPr>
            <p:nvPr/>
          </p:nvSpPr>
          <p:spPr bwMode="auto">
            <a:xfrm>
              <a:off x="268942" y="0"/>
              <a:ext cx="259976" cy="161365"/>
            </a:xfrm>
            <a:prstGeom prst="triangle">
              <a:avLst>
                <a:gd name="adj" fmla="val 50000"/>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1" name="矩形 29"/>
            <p:cNvSpPr>
              <a:spLocks noChangeArrowheads="1"/>
            </p:cNvSpPr>
            <p:nvPr/>
          </p:nvSpPr>
          <p:spPr bwMode="auto">
            <a:xfrm>
              <a:off x="0" y="152400"/>
              <a:ext cx="779929" cy="259719"/>
            </a:xfrm>
            <a:prstGeom prst="rect">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r>
                <a:rPr lang="en-US" dirty="0" smtClean="0">
                  <a:solidFill>
                    <a:srgbClr val="FFFFFF"/>
                  </a:solidFill>
                  <a:latin typeface="Calibri" pitchFamily="34" charset="0"/>
                  <a:ea typeface="Calibri" pitchFamily="34" charset="0"/>
                  <a:cs typeface="Calibri" pitchFamily="34" charset="0"/>
                  <a:sym typeface="Calibri" pitchFamily="34" charset="0"/>
                </a:rPr>
                <a:t>2012</a:t>
              </a:r>
              <a:endParaRPr lang="zh-CN" altLang="en-US" dirty="0">
                <a:solidFill>
                  <a:srgbClr val="FFFFFF"/>
                </a:solidFill>
                <a:latin typeface="宋体" pitchFamily="2" charset="-122"/>
                <a:sym typeface="宋体" pitchFamily="2" charset="-122"/>
              </a:endParaRPr>
            </a:p>
          </p:txBody>
        </p:sp>
      </p:grpSp>
      <p:sp>
        <p:nvSpPr>
          <p:cNvPr id="82" name="椭圆 8"/>
          <p:cNvSpPr>
            <a:spLocks noChangeArrowheads="1"/>
          </p:cNvSpPr>
          <p:nvPr/>
        </p:nvSpPr>
        <p:spPr bwMode="auto">
          <a:xfrm rot="19907827">
            <a:off x="2636854" y="2034099"/>
            <a:ext cx="1031886" cy="1030179"/>
          </a:xfrm>
          <a:prstGeom prst="ellipse">
            <a:avLst/>
          </a:prstGeom>
          <a:solidFill>
            <a:schemeClr val="bg1"/>
          </a:solidFill>
          <a:ln w="130175" cap="flat" cmpd="sng">
            <a:solidFill>
              <a:schemeClr val="accent1">
                <a:lumMod val="75000"/>
              </a:schemeClr>
            </a:solidFill>
            <a:bevel/>
            <a:headEnd/>
            <a:tailEnd/>
          </a:ln>
        </p:spPr>
        <p:txBody>
          <a:bodyPr anchor="ctr"/>
          <a:lstStyle/>
          <a:p>
            <a:pPr algn="ctr"/>
            <a:r>
              <a:rPr lang="en-US" altLang="zh-CN" sz="2400" spc="-150" dirty="0" smtClean="0">
                <a:solidFill>
                  <a:schemeClr val="accent1">
                    <a:lumMod val="75000"/>
                  </a:schemeClr>
                </a:solidFill>
                <a:latin typeface="黑体" pitchFamily="49" charset="-122"/>
                <a:ea typeface="黑体" pitchFamily="49" charset="-122"/>
                <a:sym typeface="方正稚艺简体" pitchFamily="1" charset="-122"/>
              </a:rPr>
              <a:t>SIFT</a:t>
            </a:r>
            <a:endParaRPr lang="zh-CN" altLang="en-US" sz="2400" spc="-150" dirty="0">
              <a:solidFill>
                <a:schemeClr val="accent1">
                  <a:lumMod val="75000"/>
                </a:schemeClr>
              </a:solidFill>
              <a:latin typeface="黑体" pitchFamily="49" charset="-122"/>
              <a:ea typeface="黑体" pitchFamily="49" charset="-122"/>
              <a:sym typeface="方正稚艺简体" pitchFamily="1" charset="-122"/>
            </a:endParaRPr>
          </a:p>
        </p:txBody>
      </p:sp>
      <p:grpSp>
        <p:nvGrpSpPr>
          <p:cNvPr id="83" name="组合 4"/>
          <p:cNvGrpSpPr>
            <a:grpSpLocks/>
          </p:cNvGrpSpPr>
          <p:nvPr/>
        </p:nvGrpSpPr>
        <p:grpSpPr bwMode="auto">
          <a:xfrm rot="19798534">
            <a:off x="3026481" y="3087372"/>
            <a:ext cx="1144350" cy="510095"/>
            <a:chOff x="0" y="0"/>
            <a:chExt cx="779929" cy="412119"/>
          </a:xfrm>
        </p:grpSpPr>
        <p:sp>
          <p:nvSpPr>
            <p:cNvPr id="84" name="等腰三角形 5"/>
            <p:cNvSpPr>
              <a:spLocks noChangeArrowheads="1"/>
            </p:cNvSpPr>
            <p:nvPr/>
          </p:nvSpPr>
          <p:spPr bwMode="auto">
            <a:xfrm>
              <a:off x="268942" y="0"/>
              <a:ext cx="259976" cy="161365"/>
            </a:xfrm>
            <a:prstGeom prst="triangle">
              <a:avLst>
                <a:gd name="adj" fmla="val 50000"/>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5" name="矩形 29"/>
            <p:cNvSpPr>
              <a:spLocks noChangeArrowheads="1"/>
            </p:cNvSpPr>
            <p:nvPr/>
          </p:nvSpPr>
          <p:spPr bwMode="auto">
            <a:xfrm>
              <a:off x="0" y="152400"/>
              <a:ext cx="779929" cy="259719"/>
            </a:xfrm>
            <a:prstGeom prst="rect">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r>
                <a:rPr lang="en-US" dirty="0" smtClean="0">
                  <a:solidFill>
                    <a:srgbClr val="FFFFFF"/>
                  </a:solidFill>
                  <a:latin typeface="Calibri" pitchFamily="34" charset="0"/>
                  <a:ea typeface="Calibri" pitchFamily="34" charset="0"/>
                  <a:cs typeface="Calibri" pitchFamily="34" charset="0"/>
                  <a:sym typeface="Calibri" pitchFamily="34" charset="0"/>
                </a:rPr>
                <a:t>2004</a:t>
              </a:r>
              <a:endParaRPr lang="zh-CN" altLang="en-US" dirty="0">
                <a:solidFill>
                  <a:srgbClr val="FFFFFF"/>
                </a:solidFill>
                <a:latin typeface="宋体" pitchFamily="2" charset="-122"/>
                <a:sym typeface="宋体" pitchFamily="2" charset="-122"/>
              </a:endParaRPr>
            </a:p>
          </p:txBody>
        </p:sp>
      </p:grpSp>
      <p:sp>
        <p:nvSpPr>
          <p:cNvPr id="40" name="椭圆 8"/>
          <p:cNvSpPr>
            <a:spLocks noChangeArrowheads="1"/>
          </p:cNvSpPr>
          <p:nvPr/>
        </p:nvSpPr>
        <p:spPr bwMode="auto">
          <a:xfrm rot="18299156">
            <a:off x="134309" y="3994649"/>
            <a:ext cx="1031766" cy="1030059"/>
          </a:xfrm>
          <a:prstGeom prst="ellipse">
            <a:avLst/>
          </a:prstGeom>
          <a:solidFill>
            <a:schemeClr val="bg1"/>
          </a:solidFill>
          <a:ln w="130175" cap="flat" cmpd="sng">
            <a:solidFill>
              <a:schemeClr val="accent1">
                <a:lumMod val="75000"/>
              </a:schemeClr>
            </a:solidFill>
            <a:bevel/>
            <a:headEnd/>
            <a:tailEnd/>
          </a:ln>
        </p:spPr>
        <p:txBody>
          <a:bodyPr anchor="ctr"/>
          <a:lstStyle/>
          <a:p>
            <a:pPr algn="ctr"/>
            <a:r>
              <a:rPr lang="en-US" altLang="zh-CN" sz="2000" spc="-150" dirty="0" err="1">
                <a:solidFill>
                  <a:schemeClr val="accent1">
                    <a:lumMod val="75000"/>
                  </a:schemeClr>
                </a:solidFill>
                <a:latin typeface="黑体" pitchFamily="49" charset="-122"/>
                <a:ea typeface="黑体" pitchFamily="49" charset="-122"/>
              </a:rPr>
              <a:t>Moravec</a:t>
            </a:r>
            <a:endParaRPr lang="zh-CN" altLang="en-US" sz="2000" spc="-150" dirty="0">
              <a:solidFill>
                <a:schemeClr val="accent1">
                  <a:lumMod val="75000"/>
                </a:schemeClr>
              </a:solidFill>
              <a:latin typeface="黑体" pitchFamily="49" charset="-122"/>
              <a:ea typeface="黑体" pitchFamily="49" charset="-122"/>
              <a:sym typeface="方正稚艺简体" pitchFamily="1" charset="-122"/>
            </a:endParaRPr>
          </a:p>
        </p:txBody>
      </p:sp>
      <p:grpSp>
        <p:nvGrpSpPr>
          <p:cNvPr id="42" name="组合 4"/>
          <p:cNvGrpSpPr>
            <a:grpSpLocks/>
          </p:cNvGrpSpPr>
          <p:nvPr/>
        </p:nvGrpSpPr>
        <p:grpSpPr bwMode="auto">
          <a:xfrm rot="18417939">
            <a:off x="832489" y="4841498"/>
            <a:ext cx="1144350" cy="510094"/>
            <a:chOff x="0" y="0"/>
            <a:chExt cx="779929" cy="412119"/>
          </a:xfrm>
        </p:grpSpPr>
        <p:sp>
          <p:nvSpPr>
            <p:cNvPr id="43" name="等腰三角形 5"/>
            <p:cNvSpPr>
              <a:spLocks noChangeArrowheads="1"/>
            </p:cNvSpPr>
            <p:nvPr/>
          </p:nvSpPr>
          <p:spPr bwMode="auto">
            <a:xfrm>
              <a:off x="268942" y="0"/>
              <a:ext cx="259976" cy="161365"/>
            </a:xfrm>
            <a:prstGeom prst="triangle">
              <a:avLst>
                <a:gd name="adj" fmla="val 50000"/>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6" name="矩形 29"/>
            <p:cNvSpPr>
              <a:spLocks noChangeArrowheads="1"/>
            </p:cNvSpPr>
            <p:nvPr/>
          </p:nvSpPr>
          <p:spPr bwMode="auto">
            <a:xfrm>
              <a:off x="0" y="152400"/>
              <a:ext cx="779929" cy="259719"/>
            </a:xfrm>
            <a:prstGeom prst="rect">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r>
                <a:rPr lang="en-US" altLang="zh-CN" dirty="0" smtClean="0">
                  <a:solidFill>
                    <a:srgbClr val="FFFFFF"/>
                  </a:solidFill>
                  <a:latin typeface="Calibri" pitchFamily="34" charset="0"/>
                  <a:sym typeface="Calibri" pitchFamily="34" charset="0"/>
                </a:rPr>
                <a:t>1977</a:t>
              </a:r>
              <a:endParaRPr lang="zh-CN" altLang="en-US" dirty="0">
                <a:solidFill>
                  <a:srgbClr val="FFFFFF"/>
                </a:solidFill>
                <a:latin typeface="宋体" pitchFamily="2" charset="-122"/>
                <a:sym typeface="宋体" pitchFamily="2" charset="-122"/>
              </a:endParaRPr>
            </a:p>
          </p:txBody>
        </p:sp>
      </p:grpSp>
      <p:sp>
        <p:nvSpPr>
          <p:cNvPr id="47" name="椭圆 8"/>
          <p:cNvSpPr>
            <a:spLocks noChangeArrowheads="1"/>
          </p:cNvSpPr>
          <p:nvPr/>
        </p:nvSpPr>
        <p:spPr bwMode="auto">
          <a:xfrm rot="18897515">
            <a:off x="1318948" y="2874092"/>
            <a:ext cx="1031944" cy="1030237"/>
          </a:xfrm>
          <a:prstGeom prst="ellipse">
            <a:avLst/>
          </a:prstGeom>
          <a:solidFill>
            <a:schemeClr val="bg1"/>
          </a:solidFill>
          <a:ln w="130175" cap="flat" cmpd="sng">
            <a:solidFill>
              <a:schemeClr val="accent1">
                <a:lumMod val="75000"/>
              </a:schemeClr>
            </a:solidFill>
            <a:bevel/>
            <a:headEnd/>
            <a:tailEnd/>
          </a:ln>
        </p:spPr>
        <p:txBody>
          <a:bodyPr anchor="ctr"/>
          <a:lstStyle/>
          <a:p>
            <a:pPr algn="ctr"/>
            <a:r>
              <a:rPr lang="en-US" altLang="zh-CN" sz="2000" spc="-150" dirty="0" smtClean="0">
                <a:solidFill>
                  <a:schemeClr val="accent1">
                    <a:lumMod val="75000"/>
                  </a:schemeClr>
                </a:solidFill>
                <a:latin typeface="黑体" pitchFamily="49" charset="-122"/>
                <a:ea typeface="黑体" pitchFamily="49" charset="-122"/>
                <a:sym typeface="方正稚艺简体" pitchFamily="1" charset="-122"/>
              </a:rPr>
              <a:t>SUSAN</a:t>
            </a:r>
            <a:endParaRPr lang="zh-CN" altLang="en-US" sz="2500" spc="-150" dirty="0">
              <a:solidFill>
                <a:schemeClr val="accent1">
                  <a:lumMod val="75000"/>
                </a:schemeClr>
              </a:solidFill>
              <a:latin typeface="黑体" pitchFamily="49" charset="-122"/>
              <a:ea typeface="黑体" pitchFamily="49" charset="-122"/>
              <a:sym typeface="方正稚艺简体" pitchFamily="1" charset="-122"/>
            </a:endParaRPr>
          </a:p>
        </p:txBody>
      </p:sp>
      <p:grpSp>
        <p:nvGrpSpPr>
          <p:cNvPr id="48" name="组合 4"/>
          <p:cNvGrpSpPr>
            <a:grpSpLocks/>
          </p:cNvGrpSpPr>
          <p:nvPr/>
        </p:nvGrpSpPr>
        <p:grpSpPr bwMode="auto">
          <a:xfrm rot="19041486">
            <a:off x="1902465" y="3850282"/>
            <a:ext cx="1144350" cy="510095"/>
            <a:chOff x="0" y="0"/>
            <a:chExt cx="779929" cy="412119"/>
          </a:xfrm>
        </p:grpSpPr>
        <p:sp>
          <p:nvSpPr>
            <p:cNvPr id="49" name="等腰三角形 5"/>
            <p:cNvSpPr>
              <a:spLocks noChangeArrowheads="1"/>
            </p:cNvSpPr>
            <p:nvPr/>
          </p:nvSpPr>
          <p:spPr bwMode="auto">
            <a:xfrm>
              <a:off x="268942" y="0"/>
              <a:ext cx="259976" cy="161365"/>
            </a:xfrm>
            <a:prstGeom prst="triangle">
              <a:avLst>
                <a:gd name="adj" fmla="val 50000"/>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50" name="矩形 29"/>
            <p:cNvSpPr>
              <a:spLocks noChangeArrowheads="1"/>
            </p:cNvSpPr>
            <p:nvPr/>
          </p:nvSpPr>
          <p:spPr bwMode="auto">
            <a:xfrm>
              <a:off x="0" y="152400"/>
              <a:ext cx="779929" cy="259719"/>
            </a:xfrm>
            <a:prstGeom prst="rect">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r>
                <a:rPr lang="en-US" altLang="zh-CN" dirty="0" smtClean="0">
                  <a:solidFill>
                    <a:srgbClr val="FFFFFF"/>
                  </a:solidFill>
                  <a:latin typeface="Calibri" pitchFamily="34" charset="0"/>
                  <a:cs typeface="Calibri" pitchFamily="34" charset="0"/>
                  <a:sym typeface="Calibri" pitchFamily="34" charset="0"/>
                </a:rPr>
                <a:t>1997</a:t>
              </a:r>
              <a:endParaRPr lang="zh-CN" altLang="en-US" dirty="0">
                <a:solidFill>
                  <a:srgbClr val="FFFFFF"/>
                </a:solidFill>
                <a:latin typeface="宋体" pitchFamily="2" charset="-122"/>
                <a:sym typeface="宋体" pitchFamily="2" charset="-122"/>
              </a:endParaRPr>
            </a:p>
          </p:txBody>
        </p:sp>
      </p:grpSp>
      <p:sp>
        <p:nvSpPr>
          <p:cNvPr id="51" name="椭圆 8"/>
          <p:cNvSpPr>
            <a:spLocks noChangeArrowheads="1"/>
          </p:cNvSpPr>
          <p:nvPr/>
        </p:nvSpPr>
        <p:spPr bwMode="auto">
          <a:xfrm rot="20186067">
            <a:off x="4156346" y="1457826"/>
            <a:ext cx="995726" cy="994078"/>
          </a:xfrm>
          <a:prstGeom prst="ellipse">
            <a:avLst/>
          </a:prstGeom>
          <a:solidFill>
            <a:schemeClr val="bg1"/>
          </a:solidFill>
          <a:ln w="130175" cap="flat" cmpd="sng">
            <a:solidFill>
              <a:schemeClr val="accent1">
                <a:lumMod val="75000"/>
              </a:schemeClr>
            </a:solidFill>
            <a:bevel/>
            <a:headEnd/>
            <a:tailEnd/>
          </a:ln>
        </p:spPr>
        <p:txBody>
          <a:bodyPr anchor="ctr"/>
          <a:lstStyle/>
          <a:p>
            <a:pPr algn="ctr"/>
            <a:r>
              <a:rPr lang="en-US" altLang="zh-CN" sz="2000" spc="-150" dirty="0" smtClean="0">
                <a:solidFill>
                  <a:schemeClr val="accent1">
                    <a:lumMod val="75000"/>
                  </a:schemeClr>
                </a:solidFill>
                <a:latin typeface="黑体" pitchFamily="49" charset="-122"/>
                <a:ea typeface="黑体" pitchFamily="49" charset="-122"/>
                <a:sym typeface="方正稚艺简体" pitchFamily="1" charset="-122"/>
              </a:rPr>
              <a:t>FAST</a:t>
            </a:r>
            <a:endParaRPr lang="zh-CN" altLang="en-US" sz="2500" spc="-150" dirty="0">
              <a:solidFill>
                <a:schemeClr val="accent1">
                  <a:lumMod val="75000"/>
                </a:schemeClr>
              </a:solidFill>
              <a:latin typeface="黑体" pitchFamily="49" charset="-122"/>
              <a:ea typeface="黑体" pitchFamily="49" charset="-122"/>
              <a:sym typeface="方正稚艺简体" pitchFamily="1" charset="-122"/>
            </a:endParaRPr>
          </a:p>
        </p:txBody>
      </p:sp>
      <p:grpSp>
        <p:nvGrpSpPr>
          <p:cNvPr id="52" name="组合 4"/>
          <p:cNvGrpSpPr>
            <a:grpSpLocks/>
          </p:cNvGrpSpPr>
          <p:nvPr/>
        </p:nvGrpSpPr>
        <p:grpSpPr bwMode="auto">
          <a:xfrm rot="19914853">
            <a:off x="4383951" y="2547368"/>
            <a:ext cx="1144350" cy="510095"/>
            <a:chOff x="0" y="0"/>
            <a:chExt cx="779929" cy="412119"/>
          </a:xfrm>
        </p:grpSpPr>
        <p:sp>
          <p:nvSpPr>
            <p:cNvPr id="53" name="等腰三角形 5"/>
            <p:cNvSpPr>
              <a:spLocks noChangeArrowheads="1"/>
            </p:cNvSpPr>
            <p:nvPr/>
          </p:nvSpPr>
          <p:spPr bwMode="auto">
            <a:xfrm rot="128373">
              <a:off x="268942" y="0"/>
              <a:ext cx="259976" cy="161365"/>
            </a:xfrm>
            <a:prstGeom prst="triangle">
              <a:avLst>
                <a:gd name="adj" fmla="val 50000"/>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54" name="矩形 29"/>
            <p:cNvSpPr>
              <a:spLocks noChangeArrowheads="1"/>
            </p:cNvSpPr>
            <p:nvPr/>
          </p:nvSpPr>
          <p:spPr bwMode="auto">
            <a:xfrm rot="355506">
              <a:off x="0" y="152400"/>
              <a:ext cx="779929" cy="259719"/>
            </a:xfrm>
            <a:prstGeom prst="rect">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r>
                <a:rPr lang="en-US" dirty="0" smtClean="0">
                  <a:solidFill>
                    <a:srgbClr val="FFFFFF"/>
                  </a:solidFill>
                  <a:latin typeface="Calibri" pitchFamily="34" charset="0"/>
                  <a:ea typeface="Calibri" pitchFamily="34" charset="0"/>
                  <a:cs typeface="Calibri" pitchFamily="34" charset="0"/>
                  <a:sym typeface="Calibri" pitchFamily="34" charset="0"/>
                </a:rPr>
                <a:t>2006</a:t>
              </a:r>
              <a:endParaRPr lang="zh-CN" altLang="en-US" dirty="0">
                <a:solidFill>
                  <a:srgbClr val="FFFFFF"/>
                </a:solidFill>
                <a:latin typeface="宋体" pitchFamily="2" charset="-122"/>
                <a:sym typeface="宋体" pitchFamily="2" charset="-122"/>
              </a:endParaRPr>
            </a:p>
          </p:txBody>
        </p:sp>
      </p:grpSp>
      <p:sp>
        <p:nvSpPr>
          <p:cNvPr id="55" name="椭圆 8"/>
          <p:cNvSpPr>
            <a:spLocks noChangeArrowheads="1"/>
          </p:cNvSpPr>
          <p:nvPr/>
        </p:nvSpPr>
        <p:spPr bwMode="auto">
          <a:xfrm rot="21383109">
            <a:off x="5923904" y="1132131"/>
            <a:ext cx="983193" cy="981566"/>
          </a:xfrm>
          <a:prstGeom prst="ellipse">
            <a:avLst/>
          </a:prstGeom>
          <a:solidFill>
            <a:schemeClr val="bg1"/>
          </a:solidFill>
          <a:ln w="130175" cap="flat" cmpd="sng">
            <a:solidFill>
              <a:schemeClr val="accent1">
                <a:lumMod val="75000"/>
              </a:schemeClr>
            </a:solidFill>
            <a:bevel/>
            <a:headEnd/>
            <a:tailEnd/>
          </a:ln>
        </p:spPr>
        <p:txBody>
          <a:bodyPr anchor="ctr"/>
          <a:lstStyle/>
          <a:p>
            <a:pPr algn="ctr"/>
            <a:r>
              <a:rPr lang="en-US" altLang="zh-CN" sz="1800" spc="-150" dirty="0" smtClean="0">
                <a:solidFill>
                  <a:schemeClr val="accent1">
                    <a:lumMod val="75000"/>
                  </a:schemeClr>
                </a:solidFill>
                <a:latin typeface="黑体" pitchFamily="49" charset="-122"/>
                <a:ea typeface="黑体" pitchFamily="49" charset="-122"/>
                <a:sym typeface="方正稚艺简体" pitchFamily="1" charset="-122"/>
              </a:rPr>
              <a:t>BRIEF</a:t>
            </a:r>
            <a:endParaRPr lang="zh-CN" altLang="en-US" sz="1800" spc="-150" dirty="0">
              <a:solidFill>
                <a:schemeClr val="accent1">
                  <a:lumMod val="75000"/>
                </a:schemeClr>
              </a:solidFill>
              <a:latin typeface="黑体" pitchFamily="49" charset="-122"/>
              <a:ea typeface="黑体" pitchFamily="49" charset="-122"/>
              <a:sym typeface="方正稚艺简体" pitchFamily="1" charset="-122"/>
            </a:endParaRPr>
          </a:p>
        </p:txBody>
      </p:sp>
      <p:grpSp>
        <p:nvGrpSpPr>
          <p:cNvPr id="57" name="组合 4"/>
          <p:cNvGrpSpPr>
            <a:grpSpLocks/>
          </p:cNvGrpSpPr>
          <p:nvPr/>
        </p:nvGrpSpPr>
        <p:grpSpPr bwMode="auto">
          <a:xfrm rot="21159833">
            <a:off x="5924287" y="2284789"/>
            <a:ext cx="1144350" cy="510095"/>
            <a:chOff x="0" y="0"/>
            <a:chExt cx="779929" cy="412119"/>
          </a:xfrm>
        </p:grpSpPr>
        <p:sp>
          <p:nvSpPr>
            <p:cNvPr id="58" name="等腰三角形 5"/>
            <p:cNvSpPr>
              <a:spLocks noChangeArrowheads="1"/>
            </p:cNvSpPr>
            <p:nvPr/>
          </p:nvSpPr>
          <p:spPr bwMode="auto">
            <a:xfrm rot="190475">
              <a:off x="268942" y="0"/>
              <a:ext cx="259976" cy="161365"/>
            </a:xfrm>
            <a:prstGeom prst="triangle">
              <a:avLst>
                <a:gd name="adj" fmla="val 50000"/>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59" name="矩形 29"/>
            <p:cNvSpPr>
              <a:spLocks noChangeArrowheads="1"/>
            </p:cNvSpPr>
            <p:nvPr/>
          </p:nvSpPr>
          <p:spPr bwMode="auto">
            <a:xfrm rot="355506">
              <a:off x="0" y="152400"/>
              <a:ext cx="779929" cy="259719"/>
            </a:xfrm>
            <a:prstGeom prst="rect">
              <a:avLst/>
            </a:prstGeom>
            <a:solidFill>
              <a:schemeClr val="accent1">
                <a:lumMod val="75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r>
                <a:rPr lang="en-US" dirty="0" smtClean="0">
                  <a:solidFill>
                    <a:srgbClr val="FFFFFF"/>
                  </a:solidFill>
                  <a:latin typeface="Calibri" pitchFamily="34" charset="0"/>
                  <a:ea typeface="Calibri" pitchFamily="34" charset="0"/>
                  <a:cs typeface="Calibri" pitchFamily="34" charset="0"/>
                  <a:sym typeface="Calibri" pitchFamily="34" charset="0"/>
                </a:rPr>
                <a:t>2010</a:t>
              </a:r>
              <a:endParaRPr lang="zh-CN" altLang="en-US" dirty="0">
                <a:solidFill>
                  <a:srgbClr val="FFFFFF"/>
                </a:solidFill>
                <a:latin typeface="宋体" pitchFamily="2" charset="-122"/>
                <a:sym typeface="宋体" pitchFamily="2" charset="-122"/>
              </a:endParaRPr>
            </a:p>
          </p:txBody>
        </p:sp>
      </p:grpSp>
    </p:spTree>
    <p:custDataLst>
      <p:tags r:id="rId1"/>
    </p:custDataLst>
    <p:extLst>
      <p:ext uri="{BB962C8B-B14F-4D97-AF65-F5344CB8AC3E}">
        <p14:creationId xmlns:p14="http://schemas.microsoft.com/office/powerpoint/2010/main" val="734553960"/>
      </p:ext>
    </p:extLst>
  </p:cSld>
  <p:clrMapOvr>
    <a:masterClrMapping/>
  </p:clrMapOvr>
  <p:transition spd="slow" advTm="484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19" presetClass="entr" presetSubtype="10" fill="hold" grpId="0" nodeType="afterEffect">
                                  <p:stCondLst>
                                    <p:cond delay="0"/>
                                  </p:stCondLst>
                                  <p:childTnLst>
                                    <p:set>
                                      <p:cBhvr>
                                        <p:cTn id="12" dur="1" fill="hold">
                                          <p:stCondLst>
                                            <p:cond delay="0"/>
                                          </p:stCondLst>
                                        </p:cTn>
                                        <p:tgtEl>
                                          <p:spTgt spid="25">
                                            <p:bg/>
                                          </p:spTgt>
                                        </p:tgtEl>
                                        <p:attrNameLst>
                                          <p:attrName>style.visibility</p:attrName>
                                        </p:attrNameLst>
                                      </p:cBhvr>
                                      <p:to>
                                        <p:strVal val="visible"/>
                                      </p:to>
                                    </p:set>
                                    <p:anim calcmode="lin" valueType="num">
                                      <p:cBhvr>
                                        <p:cTn id="13" dur="400" fill="hold"/>
                                        <p:tgtEl>
                                          <p:spTgt spid="25">
                                            <p:bg/>
                                          </p:spTgt>
                                        </p:tgtEl>
                                        <p:attrNameLst>
                                          <p:attrName>ppt_w</p:attrName>
                                        </p:attrNameLst>
                                      </p:cBhvr>
                                      <p:tavLst>
                                        <p:tav tm="0" fmla="#ppt_w*sin(2.5*pi*$)">
                                          <p:val>
                                            <p:fltVal val="0"/>
                                          </p:val>
                                        </p:tav>
                                        <p:tav tm="100000">
                                          <p:val>
                                            <p:fltVal val="1"/>
                                          </p:val>
                                        </p:tav>
                                      </p:tavLst>
                                    </p:anim>
                                    <p:anim calcmode="lin" valueType="num">
                                      <p:cBhvr>
                                        <p:cTn id="14" dur="400" fill="hold"/>
                                        <p:tgtEl>
                                          <p:spTgt spid="25">
                                            <p:bg/>
                                          </p:spTgt>
                                        </p:tgtEl>
                                        <p:attrNameLst>
                                          <p:attrName>ppt_h</p:attrName>
                                        </p:attrNameLst>
                                      </p:cBhvr>
                                      <p:tavLst>
                                        <p:tav tm="0">
                                          <p:val>
                                            <p:strVal val="#ppt_h"/>
                                          </p:val>
                                        </p:tav>
                                        <p:tav tm="100000">
                                          <p:val>
                                            <p:strVal val="#ppt_h"/>
                                          </p:val>
                                        </p:tav>
                                      </p:tavLst>
                                    </p:anim>
                                  </p:childTnLst>
                                </p:cTn>
                              </p:par>
                              <p:par>
                                <p:cTn id="15" presetID="19" presetClass="entr" presetSubtype="10" fill="hold" grpId="0" nodeType="with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anim calcmode="lin" valueType="num">
                                      <p:cBhvr>
                                        <p:cTn id="17" dur="400" fill="hold"/>
                                        <p:tgtEl>
                                          <p:spTgt spid="25">
                                            <p:txEl>
                                              <p:pRg st="0" end="0"/>
                                            </p:txEl>
                                          </p:spTgt>
                                        </p:tgtEl>
                                        <p:attrNameLst>
                                          <p:attrName>ppt_w</p:attrName>
                                        </p:attrNameLst>
                                      </p:cBhvr>
                                      <p:tavLst>
                                        <p:tav tm="0" fmla="#ppt_w*sin(2.5*pi*$)">
                                          <p:val>
                                            <p:fltVal val="0"/>
                                          </p:val>
                                        </p:tav>
                                        <p:tav tm="100000">
                                          <p:val>
                                            <p:fltVal val="1"/>
                                          </p:val>
                                        </p:tav>
                                      </p:tavLst>
                                    </p:anim>
                                    <p:anim calcmode="lin" valueType="num">
                                      <p:cBhvr>
                                        <p:cTn id="18" dur="400" fill="hold"/>
                                        <p:tgtEl>
                                          <p:spTgt spid="25">
                                            <p:txEl>
                                              <p:pRg st="0" end="0"/>
                                            </p:txEl>
                                          </p:spTgt>
                                        </p:tgtEl>
                                        <p:attrNameLst>
                                          <p:attrName>ppt_h</p:attrName>
                                        </p:attrNameLst>
                                      </p:cBhvr>
                                      <p:tavLst>
                                        <p:tav tm="0">
                                          <p:val>
                                            <p:strVal val="#ppt_h"/>
                                          </p:val>
                                        </p:tav>
                                        <p:tav tm="100000">
                                          <p:val>
                                            <p:strVal val="#ppt_h"/>
                                          </p:val>
                                        </p:tav>
                                      </p:tavLst>
                                    </p:anim>
                                  </p:childTnLst>
                                </p:cTn>
                              </p:par>
                            </p:childTnLst>
                          </p:cTn>
                        </p:par>
                        <p:par>
                          <p:cTn id="19" fill="hold">
                            <p:stCondLst>
                              <p:cond delay="900"/>
                            </p:stCondLst>
                            <p:childTnLst>
                              <p:par>
                                <p:cTn id="20" presetID="53" presetClass="entr" presetSubtype="16" fill="hold" nodeType="after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p:cTn id="22" dur="500" fill="hold"/>
                                        <p:tgtEl>
                                          <p:spTgt spid="83"/>
                                        </p:tgtEl>
                                        <p:attrNameLst>
                                          <p:attrName>ppt_w</p:attrName>
                                        </p:attrNameLst>
                                      </p:cBhvr>
                                      <p:tavLst>
                                        <p:tav tm="0">
                                          <p:val>
                                            <p:fltVal val="0"/>
                                          </p:val>
                                        </p:tav>
                                        <p:tav tm="100000">
                                          <p:val>
                                            <p:strVal val="#ppt_w"/>
                                          </p:val>
                                        </p:tav>
                                      </p:tavLst>
                                    </p:anim>
                                    <p:anim calcmode="lin" valueType="num">
                                      <p:cBhvr>
                                        <p:cTn id="23" dur="500" fill="hold"/>
                                        <p:tgtEl>
                                          <p:spTgt spid="83"/>
                                        </p:tgtEl>
                                        <p:attrNameLst>
                                          <p:attrName>ppt_h</p:attrName>
                                        </p:attrNameLst>
                                      </p:cBhvr>
                                      <p:tavLst>
                                        <p:tav tm="0">
                                          <p:val>
                                            <p:fltVal val="0"/>
                                          </p:val>
                                        </p:tav>
                                        <p:tav tm="100000">
                                          <p:val>
                                            <p:strVal val="#ppt_h"/>
                                          </p:val>
                                        </p:tav>
                                      </p:tavLst>
                                    </p:anim>
                                    <p:animEffect transition="in" filter="fade">
                                      <p:cBhvr>
                                        <p:cTn id="24" dur="500"/>
                                        <p:tgtEl>
                                          <p:spTgt spid="83"/>
                                        </p:tgtEl>
                                      </p:cBhvr>
                                    </p:animEffect>
                                  </p:childTnLst>
                                </p:cTn>
                              </p:par>
                            </p:childTnLst>
                          </p:cTn>
                        </p:par>
                        <p:par>
                          <p:cTn id="25" fill="hold">
                            <p:stCondLst>
                              <p:cond delay="1400"/>
                            </p:stCondLst>
                            <p:childTnLst>
                              <p:par>
                                <p:cTn id="26" presetID="19" presetClass="entr" presetSubtype="10" fill="hold" grpId="0" nodeType="afterEffect">
                                  <p:stCondLst>
                                    <p:cond delay="0"/>
                                  </p:stCondLst>
                                  <p:childTnLst>
                                    <p:set>
                                      <p:cBhvr>
                                        <p:cTn id="27" dur="1" fill="hold">
                                          <p:stCondLst>
                                            <p:cond delay="0"/>
                                          </p:stCondLst>
                                        </p:cTn>
                                        <p:tgtEl>
                                          <p:spTgt spid="82">
                                            <p:bg/>
                                          </p:spTgt>
                                        </p:tgtEl>
                                        <p:attrNameLst>
                                          <p:attrName>style.visibility</p:attrName>
                                        </p:attrNameLst>
                                      </p:cBhvr>
                                      <p:to>
                                        <p:strVal val="visible"/>
                                      </p:to>
                                    </p:set>
                                    <p:anim calcmode="lin" valueType="num">
                                      <p:cBhvr>
                                        <p:cTn id="28" dur="400" fill="hold"/>
                                        <p:tgtEl>
                                          <p:spTgt spid="82">
                                            <p:bg/>
                                          </p:spTgt>
                                        </p:tgtEl>
                                        <p:attrNameLst>
                                          <p:attrName>ppt_w</p:attrName>
                                        </p:attrNameLst>
                                      </p:cBhvr>
                                      <p:tavLst>
                                        <p:tav tm="0" fmla="#ppt_w*sin(2.5*pi*$)">
                                          <p:val>
                                            <p:fltVal val="0"/>
                                          </p:val>
                                        </p:tav>
                                        <p:tav tm="100000">
                                          <p:val>
                                            <p:fltVal val="1"/>
                                          </p:val>
                                        </p:tav>
                                      </p:tavLst>
                                    </p:anim>
                                    <p:anim calcmode="lin" valueType="num">
                                      <p:cBhvr>
                                        <p:cTn id="29" dur="400" fill="hold"/>
                                        <p:tgtEl>
                                          <p:spTgt spid="82">
                                            <p:bg/>
                                          </p:spTgt>
                                        </p:tgtEl>
                                        <p:attrNameLst>
                                          <p:attrName>ppt_h</p:attrName>
                                        </p:attrNameLst>
                                      </p:cBhvr>
                                      <p:tavLst>
                                        <p:tav tm="0">
                                          <p:val>
                                            <p:strVal val="#ppt_h"/>
                                          </p:val>
                                        </p:tav>
                                        <p:tav tm="100000">
                                          <p:val>
                                            <p:strVal val="#ppt_h"/>
                                          </p:val>
                                        </p:tav>
                                      </p:tavLst>
                                    </p:anim>
                                  </p:childTnLst>
                                </p:cTn>
                              </p:par>
                              <p:par>
                                <p:cTn id="30" presetID="19" presetClass="entr" presetSubtype="10" fill="hold" grpId="0" nodeType="withEffect">
                                  <p:stCondLst>
                                    <p:cond delay="0"/>
                                  </p:stCondLst>
                                  <p:childTnLst>
                                    <p:set>
                                      <p:cBhvr>
                                        <p:cTn id="31" dur="1" fill="hold">
                                          <p:stCondLst>
                                            <p:cond delay="0"/>
                                          </p:stCondLst>
                                        </p:cTn>
                                        <p:tgtEl>
                                          <p:spTgt spid="82">
                                            <p:txEl>
                                              <p:pRg st="0" end="0"/>
                                            </p:txEl>
                                          </p:spTgt>
                                        </p:tgtEl>
                                        <p:attrNameLst>
                                          <p:attrName>style.visibility</p:attrName>
                                        </p:attrNameLst>
                                      </p:cBhvr>
                                      <p:to>
                                        <p:strVal val="visible"/>
                                      </p:to>
                                    </p:set>
                                    <p:anim calcmode="lin" valueType="num">
                                      <p:cBhvr>
                                        <p:cTn id="32" dur="400" fill="hold"/>
                                        <p:tgtEl>
                                          <p:spTgt spid="82">
                                            <p:txEl>
                                              <p:pRg st="0" end="0"/>
                                            </p:txEl>
                                          </p:spTgt>
                                        </p:tgtEl>
                                        <p:attrNameLst>
                                          <p:attrName>ppt_w</p:attrName>
                                        </p:attrNameLst>
                                      </p:cBhvr>
                                      <p:tavLst>
                                        <p:tav tm="0" fmla="#ppt_w*sin(2.5*pi*$)">
                                          <p:val>
                                            <p:fltVal val="0"/>
                                          </p:val>
                                        </p:tav>
                                        <p:tav tm="100000">
                                          <p:val>
                                            <p:fltVal val="1"/>
                                          </p:val>
                                        </p:tav>
                                      </p:tavLst>
                                    </p:anim>
                                    <p:anim calcmode="lin" valueType="num">
                                      <p:cBhvr>
                                        <p:cTn id="33" dur="400" fill="hold"/>
                                        <p:tgtEl>
                                          <p:spTgt spid="82">
                                            <p:txEl>
                                              <p:pRg st="0" end="0"/>
                                            </p:txEl>
                                          </p:spTgt>
                                        </p:tgtEl>
                                        <p:attrNameLst>
                                          <p:attrName>ppt_h</p:attrName>
                                        </p:attrNameLst>
                                      </p:cBhvr>
                                      <p:tavLst>
                                        <p:tav tm="0">
                                          <p:val>
                                            <p:strVal val="#ppt_h"/>
                                          </p:val>
                                        </p:tav>
                                        <p:tav tm="100000">
                                          <p:val>
                                            <p:strVal val="#ppt_h"/>
                                          </p:val>
                                        </p:tav>
                                      </p:tavLst>
                                    </p:anim>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2300"/>
                            </p:stCondLst>
                            <p:childTnLst>
                              <p:par>
                                <p:cTn id="41" presetID="19" presetClass="entr" presetSubtype="10" fill="hold" grpId="0" nodeType="afterEffect">
                                  <p:stCondLst>
                                    <p:cond delay="0"/>
                                  </p:stCondLst>
                                  <p:childTnLst>
                                    <p:set>
                                      <p:cBhvr>
                                        <p:cTn id="42" dur="1" fill="hold">
                                          <p:stCondLst>
                                            <p:cond delay="0"/>
                                          </p:stCondLst>
                                        </p:cTn>
                                        <p:tgtEl>
                                          <p:spTgt spid="40">
                                            <p:bg/>
                                          </p:spTgt>
                                        </p:tgtEl>
                                        <p:attrNameLst>
                                          <p:attrName>style.visibility</p:attrName>
                                        </p:attrNameLst>
                                      </p:cBhvr>
                                      <p:to>
                                        <p:strVal val="visible"/>
                                      </p:to>
                                    </p:set>
                                    <p:anim calcmode="lin" valueType="num">
                                      <p:cBhvr>
                                        <p:cTn id="43" dur="400" fill="hold"/>
                                        <p:tgtEl>
                                          <p:spTgt spid="40">
                                            <p:bg/>
                                          </p:spTgt>
                                        </p:tgtEl>
                                        <p:attrNameLst>
                                          <p:attrName>ppt_w</p:attrName>
                                        </p:attrNameLst>
                                      </p:cBhvr>
                                      <p:tavLst>
                                        <p:tav tm="0" fmla="#ppt_w*sin(2.5*pi*$)">
                                          <p:val>
                                            <p:fltVal val="0"/>
                                          </p:val>
                                        </p:tav>
                                        <p:tav tm="100000">
                                          <p:val>
                                            <p:fltVal val="1"/>
                                          </p:val>
                                        </p:tav>
                                      </p:tavLst>
                                    </p:anim>
                                    <p:anim calcmode="lin" valueType="num">
                                      <p:cBhvr>
                                        <p:cTn id="44" dur="400" fill="hold"/>
                                        <p:tgtEl>
                                          <p:spTgt spid="40">
                                            <p:bg/>
                                          </p:spTgt>
                                        </p:tgtEl>
                                        <p:attrNameLst>
                                          <p:attrName>ppt_h</p:attrName>
                                        </p:attrNameLst>
                                      </p:cBhvr>
                                      <p:tavLst>
                                        <p:tav tm="0">
                                          <p:val>
                                            <p:strVal val="#ppt_h"/>
                                          </p:val>
                                        </p:tav>
                                        <p:tav tm="100000">
                                          <p:val>
                                            <p:strVal val="#ppt_h"/>
                                          </p:val>
                                        </p:tav>
                                      </p:tavLst>
                                    </p:anim>
                                  </p:childTnLst>
                                </p:cTn>
                              </p:par>
                              <p:par>
                                <p:cTn id="45" presetID="19" presetClass="entr" presetSubtype="10" fill="hold" grpId="0" nodeType="with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 calcmode="lin" valueType="num">
                                      <p:cBhvr>
                                        <p:cTn id="47" dur="400" fill="hold"/>
                                        <p:tgtEl>
                                          <p:spTgt spid="40">
                                            <p:txEl>
                                              <p:pRg st="0" end="0"/>
                                            </p:txEl>
                                          </p:spTgt>
                                        </p:tgtEl>
                                        <p:attrNameLst>
                                          <p:attrName>ppt_w</p:attrName>
                                        </p:attrNameLst>
                                      </p:cBhvr>
                                      <p:tavLst>
                                        <p:tav tm="0" fmla="#ppt_w*sin(2.5*pi*$)">
                                          <p:val>
                                            <p:fltVal val="0"/>
                                          </p:val>
                                        </p:tav>
                                        <p:tav tm="100000">
                                          <p:val>
                                            <p:fltVal val="1"/>
                                          </p:val>
                                        </p:tav>
                                      </p:tavLst>
                                    </p:anim>
                                    <p:anim calcmode="lin" valueType="num">
                                      <p:cBhvr>
                                        <p:cTn id="48" dur="400" fill="hold"/>
                                        <p:tgtEl>
                                          <p:spTgt spid="40">
                                            <p:txEl>
                                              <p:pRg st="0" end="0"/>
                                            </p:txEl>
                                          </p:spTgt>
                                        </p:tgtEl>
                                        <p:attrNameLst>
                                          <p:attrName>ppt_h</p:attrName>
                                        </p:attrNameLst>
                                      </p:cBhvr>
                                      <p:tavLst>
                                        <p:tav tm="0">
                                          <p:val>
                                            <p:strVal val="#ppt_h"/>
                                          </p:val>
                                        </p:tav>
                                        <p:tav tm="100000">
                                          <p:val>
                                            <p:strVal val="#ppt_h"/>
                                          </p:val>
                                        </p:tav>
                                      </p:tavLst>
                                    </p:anim>
                                  </p:childTnLst>
                                </p:cTn>
                              </p:par>
                            </p:childTnLst>
                          </p:cTn>
                        </p:par>
                        <p:par>
                          <p:cTn id="49" fill="hold">
                            <p:stCondLst>
                              <p:cond delay="2700"/>
                            </p:stCondLst>
                            <p:childTnLst>
                              <p:par>
                                <p:cTn id="50" presetID="53" presetClass="entr" presetSubtype="16"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500" fill="hold"/>
                                        <p:tgtEl>
                                          <p:spTgt spid="48"/>
                                        </p:tgtEl>
                                        <p:attrNameLst>
                                          <p:attrName>ppt_w</p:attrName>
                                        </p:attrNameLst>
                                      </p:cBhvr>
                                      <p:tavLst>
                                        <p:tav tm="0">
                                          <p:val>
                                            <p:fltVal val="0"/>
                                          </p:val>
                                        </p:tav>
                                        <p:tav tm="100000">
                                          <p:val>
                                            <p:strVal val="#ppt_w"/>
                                          </p:val>
                                        </p:tav>
                                      </p:tavLst>
                                    </p:anim>
                                    <p:anim calcmode="lin" valueType="num">
                                      <p:cBhvr>
                                        <p:cTn id="53" dur="500" fill="hold"/>
                                        <p:tgtEl>
                                          <p:spTgt spid="48"/>
                                        </p:tgtEl>
                                        <p:attrNameLst>
                                          <p:attrName>ppt_h</p:attrName>
                                        </p:attrNameLst>
                                      </p:cBhvr>
                                      <p:tavLst>
                                        <p:tav tm="0">
                                          <p:val>
                                            <p:fltVal val="0"/>
                                          </p:val>
                                        </p:tav>
                                        <p:tav tm="100000">
                                          <p:val>
                                            <p:strVal val="#ppt_h"/>
                                          </p:val>
                                        </p:tav>
                                      </p:tavLst>
                                    </p:anim>
                                    <p:animEffect transition="in" filter="fade">
                                      <p:cBhvr>
                                        <p:cTn id="54" dur="500"/>
                                        <p:tgtEl>
                                          <p:spTgt spid="48"/>
                                        </p:tgtEl>
                                      </p:cBhvr>
                                    </p:animEffect>
                                  </p:childTnLst>
                                </p:cTn>
                              </p:par>
                            </p:childTnLst>
                          </p:cTn>
                        </p:par>
                        <p:par>
                          <p:cTn id="55" fill="hold">
                            <p:stCondLst>
                              <p:cond delay="3200"/>
                            </p:stCondLst>
                            <p:childTnLst>
                              <p:par>
                                <p:cTn id="56" presetID="19" presetClass="entr" presetSubtype="10" fill="hold" grpId="0" nodeType="afterEffect">
                                  <p:stCondLst>
                                    <p:cond delay="0"/>
                                  </p:stCondLst>
                                  <p:childTnLst>
                                    <p:set>
                                      <p:cBhvr>
                                        <p:cTn id="57" dur="1" fill="hold">
                                          <p:stCondLst>
                                            <p:cond delay="0"/>
                                          </p:stCondLst>
                                        </p:cTn>
                                        <p:tgtEl>
                                          <p:spTgt spid="47">
                                            <p:bg/>
                                          </p:spTgt>
                                        </p:tgtEl>
                                        <p:attrNameLst>
                                          <p:attrName>style.visibility</p:attrName>
                                        </p:attrNameLst>
                                      </p:cBhvr>
                                      <p:to>
                                        <p:strVal val="visible"/>
                                      </p:to>
                                    </p:set>
                                    <p:anim calcmode="lin" valueType="num">
                                      <p:cBhvr>
                                        <p:cTn id="58" dur="400" fill="hold"/>
                                        <p:tgtEl>
                                          <p:spTgt spid="47">
                                            <p:bg/>
                                          </p:spTgt>
                                        </p:tgtEl>
                                        <p:attrNameLst>
                                          <p:attrName>ppt_w</p:attrName>
                                        </p:attrNameLst>
                                      </p:cBhvr>
                                      <p:tavLst>
                                        <p:tav tm="0" fmla="#ppt_w*sin(2.5*pi*$)">
                                          <p:val>
                                            <p:fltVal val="0"/>
                                          </p:val>
                                        </p:tav>
                                        <p:tav tm="100000">
                                          <p:val>
                                            <p:fltVal val="1"/>
                                          </p:val>
                                        </p:tav>
                                      </p:tavLst>
                                    </p:anim>
                                    <p:anim calcmode="lin" valueType="num">
                                      <p:cBhvr>
                                        <p:cTn id="59" dur="400" fill="hold"/>
                                        <p:tgtEl>
                                          <p:spTgt spid="47">
                                            <p:bg/>
                                          </p:spTgt>
                                        </p:tgtEl>
                                        <p:attrNameLst>
                                          <p:attrName>ppt_h</p:attrName>
                                        </p:attrNameLst>
                                      </p:cBhvr>
                                      <p:tavLst>
                                        <p:tav tm="0">
                                          <p:val>
                                            <p:strVal val="#ppt_h"/>
                                          </p:val>
                                        </p:tav>
                                        <p:tav tm="100000">
                                          <p:val>
                                            <p:strVal val="#ppt_h"/>
                                          </p:val>
                                        </p:tav>
                                      </p:tavLst>
                                    </p:anim>
                                  </p:childTnLst>
                                </p:cTn>
                              </p:par>
                              <p:par>
                                <p:cTn id="60" presetID="19" presetClass="entr" presetSubtype="10" fill="hold" grpId="0" nodeType="withEffect">
                                  <p:stCondLst>
                                    <p:cond delay="0"/>
                                  </p:stCondLst>
                                  <p:childTnLst>
                                    <p:set>
                                      <p:cBhvr>
                                        <p:cTn id="61" dur="1" fill="hold">
                                          <p:stCondLst>
                                            <p:cond delay="0"/>
                                          </p:stCondLst>
                                        </p:cTn>
                                        <p:tgtEl>
                                          <p:spTgt spid="47">
                                            <p:txEl>
                                              <p:pRg st="0" end="0"/>
                                            </p:txEl>
                                          </p:spTgt>
                                        </p:tgtEl>
                                        <p:attrNameLst>
                                          <p:attrName>style.visibility</p:attrName>
                                        </p:attrNameLst>
                                      </p:cBhvr>
                                      <p:to>
                                        <p:strVal val="visible"/>
                                      </p:to>
                                    </p:set>
                                    <p:anim calcmode="lin" valueType="num">
                                      <p:cBhvr>
                                        <p:cTn id="62" dur="400" fill="hold"/>
                                        <p:tgtEl>
                                          <p:spTgt spid="47">
                                            <p:txEl>
                                              <p:pRg st="0" end="0"/>
                                            </p:txEl>
                                          </p:spTgt>
                                        </p:tgtEl>
                                        <p:attrNameLst>
                                          <p:attrName>ppt_w</p:attrName>
                                        </p:attrNameLst>
                                      </p:cBhvr>
                                      <p:tavLst>
                                        <p:tav tm="0" fmla="#ppt_w*sin(2.5*pi*$)">
                                          <p:val>
                                            <p:fltVal val="0"/>
                                          </p:val>
                                        </p:tav>
                                        <p:tav tm="100000">
                                          <p:val>
                                            <p:fltVal val="1"/>
                                          </p:val>
                                        </p:tav>
                                      </p:tavLst>
                                    </p:anim>
                                    <p:anim calcmode="lin" valueType="num">
                                      <p:cBhvr>
                                        <p:cTn id="63" dur="400" fill="hold"/>
                                        <p:tgtEl>
                                          <p:spTgt spid="47">
                                            <p:txEl>
                                              <p:pRg st="0" end="0"/>
                                            </p:txEl>
                                          </p:spTgt>
                                        </p:tgtEl>
                                        <p:attrNameLst>
                                          <p:attrName>ppt_h</p:attrName>
                                        </p:attrNameLst>
                                      </p:cBhvr>
                                      <p:tavLst>
                                        <p:tav tm="0">
                                          <p:val>
                                            <p:strVal val="#ppt_h"/>
                                          </p:val>
                                        </p:tav>
                                        <p:tav tm="100000">
                                          <p:val>
                                            <p:strVal val="#ppt_h"/>
                                          </p:val>
                                        </p:tav>
                                      </p:tavLst>
                                    </p:anim>
                                  </p:childTnLst>
                                </p:cTn>
                              </p:par>
                            </p:childTnLst>
                          </p:cTn>
                        </p:par>
                        <p:par>
                          <p:cTn id="64" fill="hold">
                            <p:stCondLst>
                              <p:cond delay="3600"/>
                            </p:stCondLst>
                            <p:childTnLst>
                              <p:par>
                                <p:cTn id="65" presetID="53" presetClass="entr" presetSubtype="16"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p:cTn id="67" dur="500" fill="hold"/>
                                        <p:tgtEl>
                                          <p:spTgt spid="52"/>
                                        </p:tgtEl>
                                        <p:attrNameLst>
                                          <p:attrName>ppt_w</p:attrName>
                                        </p:attrNameLst>
                                      </p:cBhvr>
                                      <p:tavLst>
                                        <p:tav tm="0">
                                          <p:val>
                                            <p:fltVal val="0"/>
                                          </p:val>
                                        </p:tav>
                                        <p:tav tm="100000">
                                          <p:val>
                                            <p:strVal val="#ppt_w"/>
                                          </p:val>
                                        </p:tav>
                                      </p:tavLst>
                                    </p:anim>
                                    <p:anim calcmode="lin" valueType="num">
                                      <p:cBhvr>
                                        <p:cTn id="68" dur="500" fill="hold"/>
                                        <p:tgtEl>
                                          <p:spTgt spid="52"/>
                                        </p:tgtEl>
                                        <p:attrNameLst>
                                          <p:attrName>ppt_h</p:attrName>
                                        </p:attrNameLst>
                                      </p:cBhvr>
                                      <p:tavLst>
                                        <p:tav tm="0">
                                          <p:val>
                                            <p:fltVal val="0"/>
                                          </p:val>
                                        </p:tav>
                                        <p:tav tm="100000">
                                          <p:val>
                                            <p:strVal val="#ppt_h"/>
                                          </p:val>
                                        </p:tav>
                                      </p:tavLst>
                                    </p:anim>
                                    <p:animEffect transition="in" filter="fade">
                                      <p:cBhvr>
                                        <p:cTn id="69" dur="500"/>
                                        <p:tgtEl>
                                          <p:spTgt spid="52"/>
                                        </p:tgtEl>
                                      </p:cBhvr>
                                    </p:animEffect>
                                  </p:childTnLst>
                                </p:cTn>
                              </p:par>
                            </p:childTnLst>
                          </p:cTn>
                        </p:par>
                        <p:par>
                          <p:cTn id="70" fill="hold">
                            <p:stCondLst>
                              <p:cond delay="4100"/>
                            </p:stCondLst>
                            <p:childTnLst>
                              <p:par>
                                <p:cTn id="71" presetID="19" presetClass="entr" presetSubtype="10" fill="hold" grpId="0" nodeType="afterEffect">
                                  <p:stCondLst>
                                    <p:cond delay="0"/>
                                  </p:stCondLst>
                                  <p:childTnLst>
                                    <p:set>
                                      <p:cBhvr>
                                        <p:cTn id="72" dur="1" fill="hold">
                                          <p:stCondLst>
                                            <p:cond delay="0"/>
                                          </p:stCondLst>
                                        </p:cTn>
                                        <p:tgtEl>
                                          <p:spTgt spid="51">
                                            <p:bg/>
                                          </p:spTgt>
                                        </p:tgtEl>
                                        <p:attrNameLst>
                                          <p:attrName>style.visibility</p:attrName>
                                        </p:attrNameLst>
                                      </p:cBhvr>
                                      <p:to>
                                        <p:strVal val="visible"/>
                                      </p:to>
                                    </p:set>
                                    <p:anim calcmode="lin" valueType="num">
                                      <p:cBhvr>
                                        <p:cTn id="73" dur="400" fill="hold"/>
                                        <p:tgtEl>
                                          <p:spTgt spid="51">
                                            <p:bg/>
                                          </p:spTgt>
                                        </p:tgtEl>
                                        <p:attrNameLst>
                                          <p:attrName>ppt_w</p:attrName>
                                        </p:attrNameLst>
                                      </p:cBhvr>
                                      <p:tavLst>
                                        <p:tav tm="0" fmla="#ppt_w*sin(2.5*pi*$)">
                                          <p:val>
                                            <p:fltVal val="0"/>
                                          </p:val>
                                        </p:tav>
                                        <p:tav tm="100000">
                                          <p:val>
                                            <p:fltVal val="1"/>
                                          </p:val>
                                        </p:tav>
                                      </p:tavLst>
                                    </p:anim>
                                    <p:anim calcmode="lin" valueType="num">
                                      <p:cBhvr>
                                        <p:cTn id="74" dur="400" fill="hold"/>
                                        <p:tgtEl>
                                          <p:spTgt spid="51">
                                            <p:bg/>
                                          </p:spTgt>
                                        </p:tgtEl>
                                        <p:attrNameLst>
                                          <p:attrName>ppt_h</p:attrName>
                                        </p:attrNameLst>
                                      </p:cBhvr>
                                      <p:tavLst>
                                        <p:tav tm="0">
                                          <p:val>
                                            <p:strVal val="#ppt_h"/>
                                          </p:val>
                                        </p:tav>
                                        <p:tav tm="100000">
                                          <p:val>
                                            <p:strVal val="#ppt_h"/>
                                          </p:val>
                                        </p:tav>
                                      </p:tavLst>
                                    </p:anim>
                                  </p:childTnLst>
                                </p:cTn>
                              </p:par>
                              <p:par>
                                <p:cTn id="75" presetID="19" presetClass="entr" presetSubtype="10" fill="hold" grpId="0" nodeType="withEffect">
                                  <p:stCondLst>
                                    <p:cond delay="0"/>
                                  </p:stCondLst>
                                  <p:childTnLst>
                                    <p:set>
                                      <p:cBhvr>
                                        <p:cTn id="76" dur="1" fill="hold">
                                          <p:stCondLst>
                                            <p:cond delay="0"/>
                                          </p:stCondLst>
                                        </p:cTn>
                                        <p:tgtEl>
                                          <p:spTgt spid="51">
                                            <p:txEl>
                                              <p:pRg st="0" end="0"/>
                                            </p:txEl>
                                          </p:spTgt>
                                        </p:tgtEl>
                                        <p:attrNameLst>
                                          <p:attrName>style.visibility</p:attrName>
                                        </p:attrNameLst>
                                      </p:cBhvr>
                                      <p:to>
                                        <p:strVal val="visible"/>
                                      </p:to>
                                    </p:set>
                                    <p:anim calcmode="lin" valueType="num">
                                      <p:cBhvr>
                                        <p:cTn id="77" dur="400" fill="hold"/>
                                        <p:tgtEl>
                                          <p:spTgt spid="51">
                                            <p:txEl>
                                              <p:pRg st="0" end="0"/>
                                            </p:txEl>
                                          </p:spTgt>
                                        </p:tgtEl>
                                        <p:attrNameLst>
                                          <p:attrName>ppt_w</p:attrName>
                                        </p:attrNameLst>
                                      </p:cBhvr>
                                      <p:tavLst>
                                        <p:tav tm="0" fmla="#ppt_w*sin(2.5*pi*$)">
                                          <p:val>
                                            <p:fltVal val="0"/>
                                          </p:val>
                                        </p:tav>
                                        <p:tav tm="100000">
                                          <p:val>
                                            <p:fltVal val="1"/>
                                          </p:val>
                                        </p:tav>
                                      </p:tavLst>
                                    </p:anim>
                                    <p:anim calcmode="lin" valueType="num">
                                      <p:cBhvr>
                                        <p:cTn id="78" dur="400" fill="hold"/>
                                        <p:tgtEl>
                                          <p:spTgt spid="51">
                                            <p:txEl>
                                              <p:pRg st="0" end="0"/>
                                            </p:txEl>
                                          </p:spTgt>
                                        </p:tgtEl>
                                        <p:attrNameLst>
                                          <p:attrName>ppt_h</p:attrName>
                                        </p:attrNameLst>
                                      </p:cBhvr>
                                      <p:tavLst>
                                        <p:tav tm="0">
                                          <p:val>
                                            <p:strVal val="#ppt_h"/>
                                          </p:val>
                                        </p:tav>
                                        <p:tav tm="100000">
                                          <p:val>
                                            <p:strVal val="#ppt_h"/>
                                          </p:val>
                                        </p:tav>
                                      </p:tavLst>
                                    </p:anim>
                                  </p:childTnLst>
                                </p:cTn>
                              </p:par>
                            </p:childTnLst>
                          </p:cTn>
                        </p:par>
                        <p:par>
                          <p:cTn id="79" fill="hold">
                            <p:stCondLst>
                              <p:cond delay="4500"/>
                            </p:stCondLst>
                            <p:childTnLst>
                              <p:par>
                                <p:cTn id="80" presetID="53" presetClass="entr" presetSubtype="16"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p:cTn id="82" dur="500" fill="hold"/>
                                        <p:tgtEl>
                                          <p:spTgt spid="57"/>
                                        </p:tgtEl>
                                        <p:attrNameLst>
                                          <p:attrName>ppt_w</p:attrName>
                                        </p:attrNameLst>
                                      </p:cBhvr>
                                      <p:tavLst>
                                        <p:tav tm="0">
                                          <p:val>
                                            <p:fltVal val="0"/>
                                          </p:val>
                                        </p:tav>
                                        <p:tav tm="100000">
                                          <p:val>
                                            <p:strVal val="#ppt_w"/>
                                          </p:val>
                                        </p:tav>
                                      </p:tavLst>
                                    </p:anim>
                                    <p:anim calcmode="lin" valueType="num">
                                      <p:cBhvr>
                                        <p:cTn id="83" dur="500" fill="hold"/>
                                        <p:tgtEl>
                                          <p:spTgt spid="57"/>
                                        </p:tgtEl>
                                        <p:attrNameLst>
                                          <p:attrName>ppt_h</p:attrName>
                                        </p:attrNameLst>
                                      </p:cBhvr>
                                      <p:tavLst>
                                        <p:tav tm="0">
                                          <p:val>
                                            <p:fltVal val="0"/>
                                          </p:val>
                                        </p:tav>
                                        <p:tav tm="100000">
                                          <p:val>
                                            <p:strVal val="#ppt_h"/>
                                          </p:val>
                                        </p:tav>
                                      </p:tavLst>
                                    </p:anim>
                                    <p:animEffect transition="in" filter="fade">
                                      <p:cBhvr>
                                        <p:cTn id="84" dur="500"/>
                                        <p:tgtEl>
                                          <p:spTgt spid="57"/>
                                        </p:tgtEl>
                                      </p:cBhvr>
                                    </p:animEffect>
                                  </p:childTnLst>
                                </p:cTn>
                              </p:par>
                            </p:childTnLst>
                          </p:cTn>
                        </p:par>
                        <p:par>
                          <p:cTn id="85" fill="hold">
                            <p:stCondLst>
                              <p:cond delay="5000"/>
                            </p:stCondLst>
                            <p:childTnLst>
                              <p:par>
                                <p:cTn id="86" presetID="19" presetClass="entr" presetSubtype="10" fill="hold" grpId="0" nodeType="afterEffect">
                                  <p:stCondLst>
                                    <p:cond delay="0"/>
                                  </p:stCondLst>
                                  <p:childTnLst>
                                    <p:set>
                                      <p:cBhvr>
                                        <p:cTn id="87" dur="1" fill="hold">
                                          <p:stCondLst>
                                            <p:cond delay="0"/>
                                          </p:stCondLst>
                                        </p:cTn>
                                        <p:tgtEl>
                                          <p:spTgt spid="55">
                                            <p:bg/>
                                          </p:spTgt>
                                        </p:tgtEl>
                                        <p:attrNameLst>
                                          <p:attrName>style.visibility</p:attrName>
                                        </p:attrNameLst>
                                      </p:cBhvr>
                                      <p:to>
                                        <p:strVal val="visible"/>
                                      </p:to>
                                    </p:set>
                                    <p:anim calcmode="lin" valueType="num">
                                      <p:cBhvr>
                                        <p:cTn id="88" dur="400" fill="hold"/>
                                        <p:tgtEl>
                                          <p:spTgt spid="55">
                                            <p:bg/>
                                          </p:spTgt>
                                        </p:tgtEl>
                                        <p:attrNameLst>
                                          <p:attrName>ppt_w</p:attrName>
                                        </p:attrNameLst>
                                      </p:cBhvr>
                                      <p:tavLst>
                                        <p:tav tm="0" fmla="#ppt_w*sin(2.5*pi*$)">
                                          <p:val>
                                            <p:fltVal val="0"/>
                                          </p:val>
                                        </p:tav>
                                        <p:tav tm="100000">
                                          <p:val>
                                            <p:fltVal val="1"/>
                                          </p:val>
                                        </p:tav>
                                      </p:tavLst>
                                    </p:anim>
                                    <p:anim calcmode="lin" valueType="num">
                                      <p:cBhvr>
                                        <p:cTn id="89" dur="400" fill="hold"/>
                                        <p:tgtEl>
                                          <p:spTgt spid="55">
                                            <p:bg/>
                                          </p:spTgt>
                                        </p:tgtEl>
                                        <p:attrNameLst>
                                          <p:attrName>ppt_h</p:attrName>
                                        </p:attrNameLst>
                                      </p:cBhvr>
                                      <p:tavLst>
                                        <p:tav tm="0">
                                          <p:val>
                                            <p:strVal val="#ppt_h"/>
                                          </p:val>
                                        </p:tav>
                                        <p:tav tm="100000">
                                          <p:val>
                                            <p:strVal val="#ppt_h"/>
                                          </p:val>
                                        </p:tav>
                                      </p:tavLst>
                                    </p:anim>
                                  </p:childTnLst>
                                </p:cTn>
                              </p:par>
                              <p:par>
                                <p:cTn id="90" presetID="19" presetClass="entr" presetSubtype="10" fill="hold" grpId="0" nodeType="withEffect">
                                  <p:stCondLst>
                                    <p:cond delay="0"/>
                                  </p:stCondLst>
                                  <p:childTnLst>
                                    <p:set>
                                      <p:cBhvr>
                                        <p:cTn id="91" dur="1" fill="hold">
                                          <p:stCondLst>
                                            <p:cond delay="0"/>
                                          </p:stCondLst>
                                        </p:cTn>
                                        <p:tgtEl>
                                          <p:spTgt spid="55">
                                            <p:txEl>
                                              <p:pRg st="0" end="0"/>
                                            </p:txEl>
                                          </p:spTgt>
                                        </p:tgtEl>
                                        <p:attrNameLst>
                                          <p:attrName>style.visibility</p:attrName>
                                        </p:attrNameLst>
                                      </p:cBhvr>
                                      <p:to>
                                        <p:strVal val="visible"/>
                                      </p:to>
                                    </p:set>
                                    <p:anim calcmode="lin" valueType="num">
                                      <p:cBhvr>
                                        <p:cTn id="92" dur="400" fill="hold"/>
                                        <p:tgtEl>
                                          <p:spTgt spid="55">
                                            <p:txEl>
                                              <p:pRg st="0" end="0"/>
                                            </p:txEl>
                                          </p:spTgt>
                                        </p:tgtEl>
                                        <p:attrNameLst>
                                          <p:attrName>ppt_w</p:attrName>
                                        </p:attrNameLst>
                                      </p:cBhvr>
                                      <p:tavLst>
                                        <p:tav tm="0" fmla="#ppt_w*sin(2.5*pi*$)">
                                          <p:val>
                                            <p:fltVal val="0"/>
                                          </p:val>
                                        </p:tav>
                                        <p:tav tm="100000">
                                          <p:val>
                                            <p:fltVal val="1"/>
                                          </p:val>
                                        </p:tav>
                                      </p:tavLst>
                                    </p:anim>
                                    <p:anim calcmode="lin" valueType="num">
                                      <p:cBhvr>
                                        <p:cTn id="93" dur="400" fill="hold"/>
                                        <p:tgtEl>
                                          <p:spTgt spid="5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allAtOnce" animBg="1"/>
      <p:bldP spid="82" grpId="0" build="allAtOnce" animBg="1"/>
      <p:bldP spid="40" grpId="0" build="allAtOnce" animBg="1"/>
      <p:bldP spid="47" grpId="0" build="allAtOnce" animBg="1"/>
      <p:bldP spid="51" grpId="0" build="allAtOnce" animBg="1"/>
      <p:bldP spid="55" grpId="0"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6"/>
</p:tagLst>
</file>

<file path=ppt/tags/tag10.xml><?xml version="1.0" encoding="utf-8"?>
<p:tagLst xmlns:a="http://schemas.openxmlformats.org/drawingml/2006/main" xmlns:r="http://schemas.openxmlformats.org/officeDocument/2006/relationships" xmlns:p="http://schemas.openxmlformats.org/presentationml/2006/main">
  <p:tag name="TIMING" val="|33.6"/>
</p:tagLst>
</file>

<file path=ppt/tags/tag11.xml><?xml version="1.0" encoding="utf-8"?>
<p:tagLst xmlns:a="http://schemas.openxmlformats.org/drawingml/2006/main" xmlns:r="http://schemas.openxmlformats.org/officeDocument/2006/relationships" xmlns:p="http://schemas.openxmlformats.org/presentationml/2006/main">
  <p:tag name="TIMING" val="|33.6"/>
</p:tagLst>
</file>

<file path=ppt/tags/tag12.xml><?xml version="1.0" encoding="utf-8"?>
<p:tagLst xmlns:a="http://schemas.openxmlformats.org/drawingml/2006/main" xmlns:r="http://schemas.openxmlformats.org/officeDocument/2006/relationships" xmlns:p="http://schemas.openxmlformats.org/presentationml/2006/main">
  <p:tag name="TIMING" val="|33.6"/>
</p:tagLst>
</file>

<file path=ppt/tags/tag13.xml><?xml version="1.0" encoding="utf-8"?>
<p:tagLst xmlns:a="http://schemas.openxmlformats.org/drawingml/2006/main" xmlns:r="http://schemas.openxmlformats.org/officeDocument/2006/relationships" xmlns:p="http://schemas.openxmlformats.org/presentationml/2006/main">
  <p:tag name="TIMING" val="|33.6"/>
</p:tagLst>
</file>

<file path=ppt/tags/tag14.xml><?xml version="1.0" encoding="utf-8"?>
<p:tagLst xmlns:a="http://schemas.openxmlformats.org/drawingml/2006/main" xmlns:r="http://schemas.openxmlformats.org/officeDocument/2006/relationships" xmlns:p="http://schemas.openxmlformats.org/presentationml/2006/main">
  <p:tag name="TIMING" val="|33.6"/>
</p:tagLst>
</file>

<file path=ppt/tags/tag15.xml><?xml version="1.0" encoding="utf-8"?>
<p:tagLst xmlns:a="http://schemas.openxmlformats.org/drawingml/2006/main" xmlns:r="http://schemas.openxmlformats.org/officeDocument/2006/relationships" xmlns:p="http://schemas.openxmlformats.org/presentationml/2006/main">
  <p:tag name="TIMING" val="|33.6"/>
</p:tagLst>
</file>

<file path=ppt/tags/tag16.xml><?xml version="1.0" encoding="utf-8"?>
<p:tagLst xmlns:a="http://schemas.openxmlformats.org/drawingml/2006/main" xmlns:r="http://schemas.openxmlformats.org/officeDocument/2006/relationships" xmlns:p="http://schemas.openxmlformats.org/presentationml/2006/main">
  <p:tag name="TIMING" val="|33.6"/>
</p:tagLst>
</file>

<file path=ppt/tags/tag17.xml><?xml version="1.0" encoding="utf-8"?>
<p:tagLst xmlns:a="http://schemas.openxmlformats.org/drawingml/2006/main" xmlns:r="http://schemas.openxmlformats.org/officeDocument/2006/relationships" xmlns:p="http://schemas.openxmlformats.org/presentationml/2006/main">
  <p:tag name="TIMING" val="|33.6"/>
</p:tagLst>
</file>

<file path=ppt/tags/tag18.xml><?xml version="1.0" encoding="utf-8"?>
<p:tagLst xmlns:a="http://schemas.openxmlformats.org/drawingml/2006/main" xmlns:r="http://schemas.openxmlformats.org/officeDocument/2006/relationships" xmlns:p="http://schemas.openxmlformats.org/presentationml/2006/main">
  <p:tag name="TIMING" val="|33.6"/>
</p:tagLst>
</file>

<file path=ppt/tags/tag19.xml><?xml version="1.0" encoding="utf-8"?>
<p:tagLst xmlns:a="http://schemas.openxmlformats.org/drawingml/2006/main" xmlns:r="http://schemas.openxmlformats.org/officeDocument/2006/relationships" xmlns:p="http://schemas.openxmlformats.org/presentationml/2006/main">
  <p:tag name="TIMING" val="|33.6"/>
</p:tagLst>
</file>

<file path=ppt/tags/tag2.xml><?xml version="1.0" encoding="utf-8"?>
<p:tagLst xmlns:a="http://schemas.openxmlformats.org/drawingml/2006/main" xmlns:r="http://schemas.openxmlformats.org/officeDocument/2006/relationships" xmlns:p="http://schemas.openxmlformats.org/presentationml/2006/main">
  <p:tag name="TIMING" val="|33.6"/>
</p:tagLst>
</file>

<file path=ppt/tags/tag20.xml><?xml version="1.0" encoding="utf-8"?>
<p:tagLst xmlns:a="http://schemas.openxmlformats.org/drawingml/2006/main" xmlns:r="http://schemas.openxmlformats.org/officeDocument/2006/relationships" xmlns:p="http://schemas.openxmlformats.org/presentationml/2006/main">
  <p:tag name="TIMING" val="|33.6"/>
</p:tagLst>
</file>

<file path=ppt/tags/tag21.xml><?xml version="1.0" encoding="utf-8"?>
<p:tagLst xmlns:a="http://schemas.openxmlformats.org/drawingml/2006/main" xmlns:r="http://schemas.openxmlformats.org/officeDocument/2006/relationships" xmlns:p="http://schemas.openxmlformats.org/presentationml/2006/main">
  <p:tag name="TIMING" val="|33.6"/>
</p:tagLst>
</file>

<file path=ppt/tags/tag22.xml><?xml version="1.0" encoding="utf-8"?>
<p:tagLst xmlns:a="http://schemas.openxmlformats.org/drawingml/2006/main" xmlns:r="http://schemas.openxmlformats.org/officeDocument/2006/relationships" xmlns:p="http://schemas.openxmlformats.org/presentationml/2006/main">
  <p:tag name="TIMING" val="|33.6"/>
</p:tagLst>
</file>

<file path=ppt/tags/tag23.xml><?xml version="1.0" encoding="utf-8"?>
<p:tagLst xmlns:a="http://schemas.openxmlformats.org/drawingml/2006/main" xmlns:r="http://schemas.openxmlformats.org/officeDocument/2006/relationships" xmlns:p="http://schemas.openxmlformats.org/presentationml/2006/main">
  <p:tag name="TIMING" val="|33.6"/>
</p:tagLst>
</file>

<file path=ppt/tags/tag24.xml><?xml version="1.0" encoding="utf-8"?>
<p:tagLst xmlns:a="http://schemas.openxmlformats.org/drawingml/2006/main" xmlns:r="http://schemas.openxmlformats.org/officeDocument/2006/relationships" xmlns:p="http://schemas.openxmlformats.org/presentationml/2006/main">
  <p:tag name="TIMING" val="|33.6"/>
</p:tagLst>
</file>

<file path=ppt/tags/tag25.xml><?xml version="1.0" encoding="utf-8"?>
<p:tagLst xmlns:a="http://schemas.openxmlformats.org/drawingml/2006/main" xmlns:r="http://schemas.openxmlformats.org/officeDocument/2006/relationships" xmlns:p="http://schemas.openxmlformats.org/presentationml/2006/main">
  <p:tag name="TIMING" val="|33.6"/>
</p:tagLst>
</file>

<file path=ppt/tags/tag26.xml><?xml version="1.0" encoding="utf-8"?>
<p:tagLst xmlns:a="http://schemas.openxmlformats.org/drawingml/2006/main" xmlns:r="http://schemas.openxmlformats.org/officeDocument/2006/relationships" xmlns:p="http://schemas.openxmlformats.org/presentationml/2006/main">
  <p:tag name="TIMING" val="|33.6"/>
</p:tagLst>
</file>

<file path=ppt/tags/tag27.xml><?xml version="1.0" encoding="utf-8"?>
<p:tagLst xmlns:a="http://schemas.openxmlformats.org/drawingml/2006/main" xmlns:r="http://schemas.openxmlformats.org/officeDocument/2006/relationships" xmlns:p="http://schemas.openxmlformats.org/presentationml/2006/main">
  <p:tag name="TIMING" val="|33.6"/>
</p:tagLst>
</file>

<file path=ppt/tags/tag28.xml><?xml version="1.0" encoding="utf-8"?>
<p:tagLst xmlns:a="http://schemas.openxmlformats.org/drawingml/2006/main" xmlns:r="http://schemas.openxmlformats.org/officeDocument/2006/relationships" xmlns:p="http://schemas.openxmlformats.org/presentationml/2006/main">
  <p:tag name="TIMING" val="|33.6"/>
</p:tagLst>
</file>

<file path=ppt/tags/tag29.xml><?xml version="1.0" encoding="utf-8"?>
<p:tagLst xmlns:a="http://schemas.openxmlformats.org/drawingml/2006/main" xmlns:r="http://schemas.openxmlformats.org/officeDocument/2006/relationships" xmlns:p="http://schemas.openxmlformats.org/presentationml/2006/main">
  <p:tag name="TIMING" val="|33.6"/>
</p:tagLst>
</file>

<file path=ppt/tags/tag3.xml><?xml version="1.0" encoding="utf-8"?>
<p:tagLst xmlns:a="http://schemas.openxmlformats.org/drawingml/2006/main" xmlns:r="http://schemas.openxmlformats.org/officeDocument/2006/relationships" xmlns:p="http://schemas.openxmlformats.org/presentationml/2006/main">
  <p:tag name="TIMING" val="|33.6"/>
</p:tagLst>
</file>

<file path=ppt/tags/tag30.xml><?xml version="1.0" encoding="utf-8"?>
<p:tagLst xmlns:a="http://schemas.openxmlformats.org/drawingml/2006/main" xmlns:r="http://schemas.openxmlformats.org/officeDocument/2006/relationships" xmlns:p="http://schemas.openxmlformats.org/presentationml/2006/main">
  <p:tag name="TIMING" val="|33.6"/>
</p:tagLst>
</file>

<file path=ppt/tags/tag31.xml><?xml version="1.0" encoding="utf-8"?>
<p:tagLst xmlns:a="http://schemas.openxmlformats.org/drawingml/2006/main" xmlns:r="http://schemas.openxmlformats.org/officeDocument/2006/relationships" xmlns:p="http://schemas.openxmlformats.org/presentationml/2006/main">
  <p:tag name="TIMING" val="|33.6"/>
</p:tagLst>
</file>

<file path=ppt/tags/tag32.xml><?xml version="1.0" encoding="utf-8"?>
<p:tagLst xmlns:a="http://schemas.openxmlformats.org/drawingml/2006/main" xmlns:r="http://schemas.openxmlformats.org/officeDocument/2006/relationships" xmlns:p="http://schemas.openxmlformats.org/presentationml/2006/main">
  <p:tag name="TIMING" val="|33.6"/>
</p:tagLst>
</file>

<file path=ppt/tags/tag33.xml><?xml version="1.0" encoding="utf-8"?>
<p:tagLst xmlns:a="http://schemas.openxmlformats.org/drawingml/2006/main" xmlns:r="http://schemas.openxmlformats.org/officeDocument/2006/relationships" xmlns:p="http://schemas.openxmlformats.org/presentationml/2006/main">
  <p:tag name="TIMING" val="|33.6"/>
</p:tagLst>
</file>

<file path=ppt/tags/tag34.xml><?xml version="1.0" encoding="utf-8"?>
<p:tagLst xmlns:a="http://schemas.openxmlformats.org/drawingml/2006/main" xmlns:r="http://schemas.openxmlformats.org/officeDocument/2006/relationships" xmlns:p="http://schemas.openxmlformats.org/presentationml/2006/main">
  <p:tag name="TIMING" val="|33.6"/>
</p:tagLst>
</file>

<file path=ppt/tags/tag35.xml><?xml version="1.0" encoding="utf-8"?>
<p:tagLst xmlns:a="http://schemas.openxmlformats.org/drawingml/2006/main" xmlns:r="http://schemas.openxmlformats.org/officeDocument/2006/relationships" xmlns:p="http://schemas.openxmlformats.org/presentationml/2006/main">
  <p:tag name="TIMING" val="|33.6"/>
</p:tagLst>
</file>

<file path=ppt/tags/tag36.xml><?xml version="1.0" encoding="utf-8"?>
<p:tagLst xmlns:a="http://schemas.openxmlformats.org/drawingml/2006/main" xmlns:r="http://schemas.openxmlformats.org/officeDocument/2006/relationships" xmlns:p="http://schemas.openxmlformats.org/presentationml/2006/main">
  <p:tag name="TIMING" val="|33.6"/>
</p:tagLst>
</file>

<file path=ppt/tags/tag37.xml><?xml version="1.0" encoding="utf-8"?>
<p:tagLst xmlns:a="http://schemas.openxmlformats.org/drawingml/2006/main" xmlns:r="http://schemas.openxmlformats.org/officeDocument/2006/relationships" xmlns:p="http://schemas.openxmlformats.org/presentationml/2006/main">
  <p:tag name="TIMING" val="|33.6"/>
</p:tagLst>
</file>

<file path=ppt/tags/tag38.xml><?xml version="1.0" encoding="utf-8"?>
<p:tagLst xmlns:a="http://schemas.openxmlformats.org/drawingml/2006/main" xmlns:r="http://schemas.openxmlformats.org/officeDocument/2006/relationships" xmlns:p="http://schemas.openxmlformats.org/presentationml/2006/main">
  <p:tag name="TIMING" val="|33.6"/>
</p:tagLst>
</file>

<file path=ppt/tags/tag39.xml><?xml version="1.0" encoding="utf-8"?>
<p:tagLst xmlns:a="http://schemas.openxmlformats.org/drawingml/2006/main" xmlns:r="http://schemas.openxmlformats.org/officeDocument/2006/relationships" xmlns:p="http://schemas.openxmlformats.org/presentationml/2006/main">
  <p:tag name="TIMING" val="|33.6"/>
</p:tagLst>
</file>

<file path=ppt/tags/tag4.xml><?xml version="1.0" encoding="utf-8"?>
<p:tagLst xmlns:a="http://schemas.openxmlformats.org/drawingml/2006/main" xmlns:r="http://schemas.openxmlformats.org/officeDocument/2006/relationships" xmlns:p="http://schemas.openxmlformats.org/presentationml/2006/main">
  <p:tag name="TIMING" val="|33.6"/>
</p:tagLst>
</file>

<file path=ppt/tags/tag40.xml><?xml version="1.0" encoding="utf-8"?>
<p:tagLst xmlns:a="http://schemas.openxmlformats.org/drawingml/2006/main" xmlns:r="http://schemas.openxmlformats.org/officeDocument/2006/relationships" xmlns:p="http://schemas.openxmlformats.org/presentationml/2006/main">
  <p:tag name="TIMING" val="|33.6"/>
</p:tagLst>
</file>

<file path=ppt/tags/tag41.xml><?xml version="1.0" encoding="utf-8"?>
<p:tagLst xmlns:a="http://schemas.openxmlformats.org/drawingml/2006/main" xmlns:r="http://schemas.openxmlformats.org/officeDocument/2006/relationships" xmlns:p="http://schemas.openxmlformats.org/presentationml/2006/main">
  <p:tag name="TIMING" val="|33.6"/>
</p:tagLst>
</file>

<file path=ppt/tags/tag42.xml><?xml version="1.0" encoding="utf-8"?>
<p:tagLst xmlns:a="http://schemas.openxmlformats.org/drawingml/2006/main" xmlns:r="http://schemas.openxmlformats.org/officeDocument/2006/relationships" xmlns:p="http://schemas.openxmlformats.org/presentationml/2006/main">
  <p:tag name="TIMING" val="|33.6"/>
</p:tagLst>
</file>

<file path=ppt/tags/tag43.xml><?xml version="1.0" encoding="utf-8"?>
<p:tagLst xmlns:a="http://schemas.openxmlformats.org/drawingml/2006/main" xmlns:r="http://schemas.openxmlformats.org/officeDocument/2006/relationships" xmlns:p="http://schemas.openxmlformats.org/presentationml/2006/main">
  <p:tag name="TIMING" val="|33.6"/>
</p:tagLst>
</file>

<file path=ppt/tags/tag44.xml><?xml version="1.0" encoding="utf-8"?>
<p:tagLst xmlns:a="http://schemas.openxmlformats.org/drawingml/2006/main" xmlns:r="http://schemas.openxmlformats.org/officeDocument/2006/relationships" xmlns:p="http://schemas.openxmlformats.org/presentationml/2006/main">
  <p:tag name="TIMING" val="|33.6"/>
</p:tagLst>
</file>

<file path=ppt/tags/tag45.xml><?xml version="1.0" encoding="utf-8"?>
<p:tagLst xmlns:a="http://schemas.openxmlformats.org/drawingml/2006/main" xmlns:r="http://schemas.openxmlformats.org/officeDocument/2006/relationships" xmlns:p="http://schemas.openxmlformats.org/presentationml/2006/main">
  <p:tag name="TIMING" val="|33.6"/>
</p:tagLst>
</file>

<file path=ppt/tags/tag46.xml><?xml version="1.0" encoding="utf-8"?>
<p:tagLst xmlns:a="http://schemas.openxmlformats.org/drawingml/2006/main" xmlns:r="http://schemas.openxmlformats.org/officeDocument/2006/relationships" xmlns:p="http://schemas.openxmlformats.org/presentationml/2006/main">
  <p:tag name="TIMING" val="|33.6"/>
</p:tagLst>
</file>

<file path=ppt/tags/tag47.xml><?xml version="1.0" encoding="utf-8"?>
<p:tagLst xmlns:a="http://schemas.openxmlformats.org/drawingml/2006/main" xmlns:r="http://schemas.openxmlformats.org/officeDocument/2006/relationships" xmlns:p="http://schemas.openxmlformats.org/presentationml/2006/main">
  <p:tag name="TIMING" val="|33.6"/>
</p:tagLst>
</file>

<file path=ppt/tags/tag48.xml><?xml version="1.0" encoding="utf-8"?>
<p:tagLst xmlns:a="http://schemas.openxmlformats.org/drawingml/2006/main" xmlns:r="http://schemas.openxmlformats.org/officeDocument/2006/relationships" xmlns:p="http://schemas.openxmlformats.org/presentationml/2006/main">
  <p:tag name="TIMING" val="|33.6"/>
</p:tagLst>
</file>

<file path=ppt/tags/tag49.xml><?xml version="1.0" encoding="utf-8"?>
<p:tagLst xmlns:a="http://schemas.openxmlformats.org/drawingml/2006/main" xmlns:r="http://schemas.openxmlformats.org/officeDocument/2006/relationships" xmlns:p="http://schemas.openxmlformats.org/presentationml/2006/main">
  <p:tag name="TIMING" val="|33.6"/>
</p:tagLst>
</file>

<file path=ppt/tags/tag5.xml><?xml version="1.0" encoding="utf-8"?>
<p:tagLst xmlns:a="http://schemas.openxmlformats.org/drawingml/2006/main" xmlns:r="http://schemas.openxmlformats.org/officeDocument/2006/relationships" xmlns:p="http://schemas.openxmlformats.org/presentationml/2006/main">
  <p:tag name="TIMING" val="|33.6"/>
</p:tagLst>
</file>

<file path=ppt/tags/tag50.xml><?xml version="1.0" encoding="utf-8"?>
<p:tagLst xmlns:a="http://schemas.openxmlformats.org/drawingml/2006/main" xmlns:r="http://schemas.openxmlformats.org/officeDocument/2006/relationships" xmlns:p="http://schemas.openxmlformats.org/presentationml/2006/main">
  <p:tag name="TIMING" val="|33.6"/>
</p:tagLst>
</file>

<file path=ppt/tags/tag51.xml><?xml version="1.0" encoding="utf-8"?>
<p:tagLst xmlns:a="http://schemas.openxmlformats.org/drawingml/2006/main" xmlns:r="http://schemas.openxmlformats.org/officeDocument/2006/relationships" xmlns:p="http://schemas.openxmlformats.org/presentationml/2006/main">
  <p:tag name="TIMING" val="|33.6"/>
</p:tagLst>
</file>

<file path=ppt/tags/tag52.xml><?xml version="1.0" encoding="utf-8"?>
<p:tagLst xmlns:a="http://schemas.openxmlformats.org/drawingml/2006/main" xmlns:r="http://schemas.openxmlformats.org/officeDocument/2006/relationships" xmlns:p="http://schemas.openxmlformats.org/presentationml/2006/main">
  <p:tag name="TIMING" val="|33.6"/>
</p:tagLst>
</file>

<file path=ppt/tags/tag53.xml><?xml version="1.0" encoding="utf-8"?>
<p:tagLst xmlns:a="http://schemas.openxmlformats.org/drawingml/2006/main" xmlns:r="http://schemas.openxmlformats.org/officeDocument/2006/relationships" xmlns:p="http://schemas.openxmlformats.org/presentationml/2006/main">
  <p:tag name="TIMING" val="|33.6"/>
</p:tagLst>
</file>

<file path=ppt/tags/tag54.xml><?xml version="1.0" encoding="utf-8"?>
<p:tagLst xmlns:a="http://schemas.openxmlformats.org/drawingml/2006/main" xmlns:r="http://schemas.openxmlformats.org/officeDocument/2006/relationships" xmlns:p="http://schemas.openxmlformats.org/presentationml/2006/main">
  <p:tag name="TIMING" val="|33.6"/>
</p:tagLst>
</file>

<file path=ppt/tags/tag6.xml><?xml version="1.0" encoding="utf-8"?>
<p:tagLst xmlns:a="http://schemas.openxmlformats.org/drawingml/2006/main" xmlns:r="http://schemas.openxmlformats.org/officeDocument/2006/relationships" xmlns:p="http://schemas.openxmlformats.org/presentationml/2006/main">
  <p:tag name="TIMING" val="|33.6"/>
</p:tagLst>
</file>

<file path=ppt/tags/tag7.xml><?xml version="1.0" encoding="utf-8"?>
<p:tagLst xmlns:a="http://schemas.openxmlformats.org/drawingml/2006/main" xmlns:r="http://schemas.openxmlformats.org/officeDocument/2006/relationships" xmlns:p="http://schemas.openxmlformats.org/presentationml/2006/main">
  <p:tag name="TIMING" val="|33.6"/>
</p:tagLst>
</file>

<file path=ppt/tags/tag8.xml><?xml version="1.0" encoding="utf-8"?>
<p:tagLst xmlns:a="http://schemas.openxmlformats.org/drawingml/2006/main" xmlns:r="http://schemas.openxmlformats.org/officeDocument/2006/relationships" xmlns:p="http://schemas.openxmlformats.org/presentationml/2006/main">
  <p:tag name="TIMING" val="|33.6"/>
</p:tagLst>
</file>

<file path=ppt/tags/tag9.xml><?xml version="1.0" encoding="utf-8"?>
<p:tagLst xmlns:a="http://schemas.openxmlformats.org/drawingml/2006/main" xmlns:r="http://schemas.openxmlformats.org/officeDocument/2006/relationships" xmlns:p="http://schemas.openxmlformats.org/presentationml/2006/main">
  <p:tag name="TIMING" val="|33.6"/>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29933</TotalTime>
  <Words>3163</Words>
  <Application>Microsoft Office PowerPoint</Application>
  <PresentationFormat>全屏显示(4:3)</PresentationFormat>
  <Paragraphs>445</Paragraphs>
  <Slides>65</Slides>
  <Notes>64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POLYA Regular</vt:lpstr>
      <vt:lpstr>方正稚艺简体</vt:lpstr>
      <vt:lpstr>黑体</vt:lpstr>
      <vt:lpstr>楷体</vt:lpstr>
      <vt:lpstr>宋体</vt:lpstr>
      <vt:lpstr>微软雅黑</vt:lpstr>
      <vt:lpstr>Arial</vt:lpstr>
      <vt:lpstr>Calibri</vt:lpstr>
      <vt:lpstr>Calibri Light</vt:lpstr>
      <vt:lpstr>Century Gothic</vt:lpstr>
      <vt:lpstr>Segoe UI Semilight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Administrator</cp:lastModifiedBy>
  <cp:revision>1017</cp:revision>
  <dcterms:created xsi:type="dcterms:W3CDTF">2015-04-07T16:28:23Z</dcterms:created>
  <dcterms:modified xsi:type="dcterms:W3CDTF">2019-03-21T05:14:34Z</dcterms:modified>
  <cp:category/>
</cp:coreProperties>
</file>